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2"/>
  </p:notesMasterIdLst>
  <p:handoutMasterIdLst>
    <p:handoutMasterId r:id="rId73"/>
  </p:handoutMasterIdLst>
  <p:sldIdLst>
    <p:sldId id="1038" r:id="rId2"/>
    <p:sldId id="977" r:id="rId3"/>
    <p:sldId id="978" r:id="rId4"/>
    <p:sldId id="1053" r:id="rId5"/>
    <p:sldId id="769" r:id="rId6"/>
    <p:sldId id="857" r:id="rId7"/>
    <p:sldId id="1054" r:id="rId8"/>
    <p:sldId id="1055" r:id="rId9"/>
    <p:sldId id="858" r:id="rId10"/>
    <p:sldId id="1056" r:id="rId11"/>
    <p:sldId id="1051" r:id="rId12"/>
    <p:sldId id="1057" r:id="rId13"/>
    <p:sldId id="859" r:id="rId14"/>
    <p:sldId id="860" r:id="rId15"/>
    <p:sldId id="1058" r:id="rId16"/>
    <p:sldId id="861" r:id="rId17"/>
    <p:sldId id="862" r:id="rId18"/>
    <p:sldId id="863" r:id="rId19"/>
    <p:sldId id="864" r:id="rId20"/>
    <p:sldId id="1037" r:id="rId21"/>
    <p:sldId id="1084" r:id="rId22"/>
    <p:sldId id="1085" r:id="rId23"/>
    <p:sldId id="1086" r:id="rId24"/>
    <p:sldId id="1087" r:id="rId25"/>
    <p:sldId id="1088" r:id="rId26"/>
    <p:sldId id="1089" r:id="rId27"/>
    <p:sldId id="1090" r:id="rId28"/>
    <p:sldId id="1091" r:id="rId29"/>
    <p:sldId id="1092" r:id="rId30"/>
    <p:sldId id="1093" r:id="rId31"/>
    <p:sldId id="1094" r:id="rId32"/>
    <p:sldId id="1040" r:id="rId33"/>
    <p:sldId id="1063" r:id="rId34"/>
    <p:sldId id="885" r:id="rId35"/>
    <p:sldId id="886" r:id="rId36"/>
    <p:sldId id="1064" r:id="rId37"/>
    <p:sldId id="887" r:id="rId38"/>
    <p:sldId id="1065" r:id="rId39"/>
    <p:sldId id="888" r:id="rId40"/>
    <p:sldId id="889" r:id="rId41"/>
    <p:sldId id="890" r:id="rId42"/>
    <p:sldId id="987" r:id="rId43"/>
    <p:sldId id="988" r:id="rId44"/>
    <p:sldId id="989" r:id="rId45"/>
    <p:sldId id="891" r:id="rId46"/>
    <p:sldId id="990" r:id="rId47"/>
    <p:sldId id="991" r:id="rId48"/>
    <p:sldId id="1001" r:id="rId49"/>
    <p:sldId id="1002" r:id="rId50"/>
    <p:sldId id="892" r:id="rId51"/>
    <p:sldId id="992" r:id="rId52"/>
    <p:sldId id="893" r:id="rId53"/>
    <p:sldId id="1066" r:id="rId54"/>
    <p:sldId id="894" r:id="rId55"/>
    <p:sldId id="895" r:id="rId56"/>
    <p:sldId id="896" r:id="rId57"/>
    <p:sldId id="1067" r:id="rId58"/>
    <p:sldId id="898" r:id="rId59"/>
    <p:sldId id="899" r:id="rId60"/>
    <p:sldId id="900" r:id="rId61"/>
    <p:sldId id="980" r:id="rId62"/>
    <p:sldId id="1050" r:id="rId63"/>
    <p:sldId id="901" r:id="rId64"/>
    <p:sldId id="993" r:id="rId65"/>
    <p:sldId id="995" r:id="rId66"/>
    <p:sldId id="903" r:id="rId67"/>
    <p:sldId id="967" r:id="rId68"/>
    <p:sldId id="996" r:id="rId69"/>
    <p:sldId id="905" r:id="rId70"/>
    <p:sldId id="1081" r:id="rId71"/>
  </p:sldIdLst>
  <p:sldSz cx="9144000" cy="6858000" type="screen4x3"/>
  <p:notesSz cx="6858000" cy="9144000"/>
  <p:defaultTextStyle>
    <a:defPPr>
      <a:defRPr lang="en-US"/>
    </a:defPPr>
    <a:lvl1pPr algn="l" rtl="0" eaLnBrk="0" fontAlgn="base" hangingPunct="0">
      <a:spcBef>
        <a:spcPct val="0"/>
      </a:spcBef>
      <a:spcAft>
        <a:spcPct val="0"/>
      </a:spcAft>
      <a:defRPr sz="3200" b="1" i="1" kern="1200">
        <a:solidFill>
          <a:schemeClr val="tx1"/>
        </a:solidFill>
        <a:latin typeface="Baby Kruffy"/>
        <a:ea typeface="+mn-ea"/>
        <a:cs typeface="+mn-cs"/>
      </a:defRPr>
    </a:lvl1pPr>
    <a:lvl2pPr marL="457200" algn="l" rtl="0" eaLnBrk="0" fontAlgn="base" hangingPunct="0">
      <a:spcBef>
        <a:spcPct val="0"/>
      </a:spcBef>
      <a:spcAft>
        <a:spcPct val="0"/>
      </a:spcAft>
      <a:defRPr sz="3200" b="1" i="1" kern="1200">
        <a:solidFill>
          <a:schemeClr val="tx1"/>
        </a:solidFill>
        <a:latin typeface="Baby Kruffy"/>
        <a:ea typeface="+mn-ea"/>
        <a:cs typeface="+mn-cs"/>
      </a:defRPr>
    </a:lvl2pPr>
    <a:lvl3pPr marL="914400" algn="l" rtl="0" eaLnBrk="0" fontAlgn="base" hangingPunct="0">
      <a:spcBef>
        <a:spcPct val="0"/>
      </a:spcBef>
      <a:spcAft>
        <a:spcPct val="0"/>
      </a:spcAft>
      <a:defRPr sz="3200" b="1" i="1" kern="1200">
        <a:solidFill>
          <a:schemeClr val="tx1"/>
        </a:solidFill>
        <a:latin typeface="Baby Kruffy"/>
        <a:ea typeface="+mn-ea"/>
        <a:cs typeface="+mn-cs"/>
      </a:defRPr>
    </a:lvl3pPr>
    <a:lvl4pPr marL="1371600" algn="l" rtl="0" eaLnBrk="0" fontAlgn="base" hangingPunct="0">
      <a:spcBef>
        <a:spcPct val="0"/>
      </a:spcBef>
      <a:spcAft>
        <a:spcPct val="0"/>
      </a:spcAft>
      <a:defRPr sz="3200" b="1" i="1" kern="1200">
        <a:solidFill>
          <a:schemeClr val="tx1"/>
        </a:solidFill>
        <a:latin typeface="Baby Kruffy"/>
        <a:ea typeface="+mn-ea"/>
        <a:cs typeface="+mn-cs"/>
      </a:defRPr>
    </a:lvl4pPr>
    <a:lvl5pPr marL="1828800" algn="l" rtl="0" eaLnBrk="0" fontAlgn="base" hangingPunct="0">
      <a:spcBef>
        <a:spcPct val="0"/>
      </a:spcBef>
      <a:spcAft>
        <a:spcPct val="0"/>
      </a:spcAft>
      <a:defRPr sz="3200" b="1" i="1" kern="1200">
        <a:solidFill>
          <a:schemeClr val="tx1"/>
        </a:solidFill>
        <a:latin typeface="Baby Kruffy"/>
        <a:ea typeface="+mn-ea"/>
        <a:cs typeface="+mn-cs"/>
      </a:defRPr>
    </a:lvl5pPr>
    <a:lvl6pPr marL="2286000" algn="l" defTabSz="914400" rtl="0" eaLnBrk="1" latinLnBrk="0" hangingPunct="1">
      <a:defRPr sz="3200" b="1" i="1" kern="1200">
        <a:solidFill>
          <a:schemeClr val="tx1"/>
        </a:solidFill>
        <a:latin typeface="Baby Kruffy"/>
        <a:ea typeface="+mn-ea"/>
        <a:cs typeface="+mn-cs"/>
      </a:defRPr>
    </a:lvl6pPr>
    <a:lvl7pPr marL="2743200" algn="l" defTabSz="914400" rtl="0" eaLnBrk="1" latinLnBrk="0" hangingPunct="1">
      <a:defRPr sz="3200" b="1" i="1" kern="1200">
        <a:solidFill>
          <a:schemeClr val="tx1"/>
        </a:solidFill>
        <a:latin typeface="Baby Kruffy"/>
        <a:ea typeface="+mn-ea"/>
        <a:cs typeface="+mn-cs"/>
      </a:defRPr>
    </a:lvl7pPr>
    <a:lvl8pPr marL="3200400" algn="l" defTabSz="914400" rtl="0" eaLnBrk="1" latinLnBrk="0" hangingPunct="1">
      <a:defRPr sz="3200" b="1" i="1" kern="1200">
        <a:solidFill>
          <a:schemeClr val="tx1"/>
        </a:solidFill>
        <a:latin typeface="Baby Kruffy"/>
        <a:ea typeface="+mn-ea"/>
        <a:cs typeface="+mn-cs"/>
      </a:defRPr>
    </a:lvl8pPr>
    <a:lvl9pPr marL="3657600" algn="l" defTabSz="914400" rtl="0" eaLnBrk="1" latinLnBrk="0" hangingPunct="1">
      <a:defRPr sz="3200" b="1" i="1" kern="1200">
        <a:solidFill>
          <a:schemeClr val="tx1"/>
        </a:solidFill>
        <a:latin typeface="Baby Kruffy"/>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996633"/>
    <a:srgbClr val="660066"/>
    <a:srgbClr val="3366FF"/>
    <a:srgbClr val="66FFFF"/>
    <a:srgbClr val="CCFF99"/>
    <a:srgbClr val="6666FF"/>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24" autoAdjust="0"/>
  </p:normalViewPr>
  <p:slideViewPr>
    <p:cSldViewPr>
      <p:cViewPr varScale="1">
        <p:scale>
          <a:sx n="68" d="100"/>
          <a:sy n="68" d="100"/>
        </p:scale>
        <p:origin x="1264" y="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4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0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9000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9001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anose="02020603050405020304" pitchFamily="18" charset="0"/>
              </a:defRPr>
            </a:lvl1pPr>
          </a:lstStyle>
          <a:p>
            <a:pPr>
              <a:defRPr/>
            </a:pPr>
            <a:r>
              <a:rPr lang="en-US" altLang="en-US"/>
              <a:t>18.#</a:t>
            </a:r>
          </a:p>
        </p:txBody>
      </p:sp>
      <p:sp>
        <p:nvSpPr>
          <p:cNvPr id="900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a:latin typeface="Times New Roman" panose="02020603050405020304" pitchFamily="18" charset="0"/>
              </a:defRPr>
            </a:lvl1pPr>
          </a:lstStyle>
          <a:p>
            <a:pPr>
              <a:defRPr/>
            </a:pPr>
            <a:fld id="{903F1458-89FE-46FA-B4B7-55FCC7E4A8A5}" type="slidenum">
              <a:rPr lang="en-US" altLang="en-US"/>
              <a:pPr>
                <a:defRPr/>
              </a:pPr>
              <a:t>‹#›</a:t>
            </a:fld>
            <a:endParaRPr lang="en-US" altLang="en-US"/>
          </a:p>
        </p:txBody>
      </p:sp>
    </p:spTree>
    <p:extLst>
      <p:ext uri="{BB962C8B-B14F-4D97-AF65-F5344CB8AC3E}">
        <p14:creationId xmlns:p14="http://schemas.microsoft.com/office/powerpoint/2010/main" val="304106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85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i="0">
                <a:latin typeface="Times New Roman" pitchFamily="18" charset="0"/>
              </a:defRPr>
            </a:lvl1pPr>
          </a:lstStyle>
          <a:p>
            <a:pPr>
              <a:defRPr/>
            </a:pPr>
            <a:endParaRPr lang="en-US"/>
          </a:p>
        </p:txBody>
      </p:sp>
      <p:sp>
        <p:nvSpPr>
          <p:cNvPr id="8785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i="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85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785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i="0">
                <a:latin typeface="Times New Roman" panose="02020603050405020304" pitchFamily="18" charset="0"/>
              </a:defRPr>
            </a:lvl1pPr>
          </a:lstStyle>
          <a:p>
            <a:pPr>
              <a:defRPr/>
            </a:pPr>
            <a:r>
              <a:rPr lang="en-US" altLang="en-US"/>
              <a:t>18.#</a:t>
            </a:r>
          </a:p>
        </p:txBody>
      </p:sp>
      <p:sp>
        <p:nvSpPr>
          <p:cNvPr id="8785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i="0">
                <a:latin typeface="Times New Roman" panose="02020603050405020304" pitchFamily="18" charset="0"/>
              </a:defRPr>
            </a:lvl1pPr>
          </a:lstStyle>
          <a:p>
            <a:pPr>
              <a:defRPr/>
            </a:pPr>
            <a:fld id="{AF718A0E-11C9-416E-98DC-CFDC851C7A00}" type="slidenum">
              <a:rPr lang="en-US" altLang="en-US"/>
              <a:pPr>
                <a:defRPr/>
              </a:pPr>
              <a:t>‹#›</a:t>
            </a:fld>
            <a:endParaRPr lang="en-US" altLang="en-US"/>
          </a:p>
        </p:txBody>
      </p:sp>
    </p:spTree>
    <p:extLst>
      <p:ext uri="{BB962C8B-B14F-4D97-AF65-F5344CB8AC3E}">
        <p14:creationId xmlns:p14="http://schemas.microsoft.com/office/powerpoint/2010/main" val="1449316429"/>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AE5F8FC-3277-4B89-80B1-824A4695A32B}" type="slidenum">
              <a:rPr lang="en-US" altLang="en-US" smtClean="0"/>
              <a:pPr>
                <a:spcBef>
                  <a:spcPct val="0"/>
                </a:spcBef>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596640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00418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92341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076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32755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33789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1546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55528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26243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01852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46578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734354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16824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6">
            <a:extLst>
              <a:ext uri="{FF2B5EF4-FFF2-40B4-BE49-F238E27FC236}">
                <a16:creationId xmlns:a16="http://schemas.microsoft.com/office/drawing/2014/main" id="{AB45122A-F848-491C-92A3-0D2469BADD76}"/>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57346" name="Rectangle 2">
            <a:extLst>
              <a:ext uri="{FF2B5EF4-FFF2-40B4-BE49-F238E27FC236}">
                <a16:creationId xmlns:a16="http://schemas.microsoft.com/office/drawing/2014/main" id="{29DDD2AD-40AB-4989-85F1-20139F71FEFB}"/>
              </a:ext>
            </a:extLst>
          </p:cNvPr>
          <p:cNvSpPr>
            <a:spLocks noGrp="1" noRot="1" noChangeAspect="1" noChangeArrowheads="1" noTextEdit="1"/>
          </p:cNvSpPr>
          <p:nvPr>
            <p:ph type="sldImg"/>
          </p:nvPr>
        </p:nvSpPr>
        <p:spPr>
          <a:ln/>
        </p:spPr>
      </p:sp>
      <p:sp>
        <p:nvSpPr>
          <p:cNvPr id="57347" name="Rectangle 3">
            <a:extLst>
              <a:ext uri="{FF2B5EF4-FFF2-40B4-BE49-F238E27FC236}">
                <a16:creationId xmlns:a16="http://schemas.microsoft.com/office/drawing/2014/main" id="{F0D6BF9E-6979-4C8A-A0B7-8D0696DD30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2080024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6">
            <a:extLst>
              <a:ext uri="{FF2B5EF4-FFF2-40B4-BE49-F238E27FC236}">
                <a16:creationId xmlns:a16="http://schemas.microsoft.com/office/drawing/2014/main" id="{D9769FC2-2666-4BAA-A492-1123D81F4D5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59394" name="Rectangle 2">
            <a:extLst>
              <a:ext uri="{FF2B5EF4-FFF2-40B4-BE49-F238E27FC236}">
                <a16:creationId xmlns:a16="http://schemas.microsoft.com/office/drawing/2014/main" id="{40F14135-1100-49D0-B2BD-8DB5A1B2E683}"/>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17A7B4CF-0F4A-4ED8-9247-9D2B88E0A6A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42470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6">
            <a:extLst>
              <a:ext uri="{FF2B5EF4-FFF2-40B4-BE49-F238E27FC236}">
                <a16:creationId xmlns:a16="http://schemas.microsoft.com/office/drawing/2014/main" id="{6923E28B-A24B-4BC5-B610-0195517ED0AA}"/>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61442" name="Rectangle 2">
            <a:extLst>
              <a:ext uri="{FF2B5EF4-FFF2-40B4-BE49-F238E27FC236}">
                <a16:creationId xmlns:a16="http://schemas.microsoft.com/office/drawing/2014/main" id="{82412B08-B57D-4DFE-977D-0D83A07E19B5}"/>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80DE43D2-2D5E-4234-8BCE-D1383875949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3994676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6">
            <a:extLst>
              <a:ext uri="{FF2B5EF4-FFF2-40B4-BE49-F238E27FC236}">
                <a16:creationId xmlns:a16="http://schemas.microsoft.com/office/drawing/2014/main" id="{284FC1F0-0518-4137-9699-095C022F056A}"/>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63490" name="Rectangle 2">
            <a:extLst>
              <a:ext uri="{FF2B5EF4-FFF2-40B4-BE49-F238E27FC236}">
                <a16:creationId xmlns:a16="http://schemas.microsoft.com/office/drawing/2014/main" id="{6350B4EE-922F-4E31-8887-F6D98AE1E808}"/>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2C26C666-E0AB-4DDF-8DD2-0F94555F8F9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3999821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6">
            <a:extLst>
              <a:ext uri="{FF2B5EF4-FFF2-40B4-BE49-F238E27FC236}">
                <a16:creationId xmlns:a16="http://schemas.microsoft.com/office/drawing/2014/main" id="{59AC1930-B3F0-4E32-945D-20B830904BEE}"/>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65538" name="Rectangle 2">
            <a:extLst>
              <a:ext uri="{FF2B5EF4-FFF2-40B4-BE49-F238E27FC236}">
                <a16:creationId xmlns:a16="http://schemas.microsoft.com/office/drawing/2014/main" id="{13C35FA6-7E01-4ED0-BA10-855A5AF28523}"/>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id="{1C139576-1193-43EF-9D2A-7C4F5027FB3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7550864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6">
            <a:extLst>
              <a:ext uri="{FF2B5EF4-FFF2-40B4-BE49-F238E27FC236}">
                <a16:creationId xmlns:a16="http://schemas.microsoft.com/office/drawing/2014/main" id="{55A9BEF2-BA06-410A-9E1C-DC1838EDCC13}"/>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67586" name="Rectangle 2">
            <a:extLst>
              <a:ext uri="{FF2B5EF4-FFF2-40B4-BE49-F238E27FC236}">
                <a16:creationId xmlns:a16="http://schemas.microsoft.com/office/drawing/2014/main" id="{AC3AA6C8-0066-42B8-B9AE-A4DAD606E002}"/>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5FE8B53F-048D-4D06-A5DA-A8D5C6C7B6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3547684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6">
            <a:extLst>
              <a:ext uri="{FF2B5EF4-FFF2-40B4-BE49-F238E27FC236}">
                <a16:creationId xmlns:a16="http://schemas.microsoft.com/office/drawing/2014/main" id="{99017202-C399-4FF8-8399-EE7F57810BB9}"/>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69634" name="Rectangle 2">
            <a:extLst>
              <a:ext uri="{FF2B5EF4-FFF2-40B4-BE49-F238E27FC236}">
                <a16:creationId xmlns:a16="http://schemas.microsoft.com/office/drawing/2014/main" id="{121BF82F-7086-4DBD-B398-B64780366C9C}"/>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CD7D9350-1615-4657-BEA2-804E44F2B40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1148077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6">
            <a:extLst>
              <a:ext uri="{FF2B5EF4-FFF2-40B4-BE49-F238E27FC236}">
                <a16:creationId xmlns:a16="http://schemas.microsoft.com/office/drawing/2014/main" id="{E9A70FE5-2060-4CEE-9F4C-466464EA6A8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71682" name="Rectangle 2">
            <a:extLst>
              <a:ext uri="{FF2B5EF4-FFF2-40B4-BE49-F238E27FC236}">
                <a16:creationId xmlns:a16="http://schemas.microsoft.com/office/drawing/2014/main" id="{8A69DA3D-664B-4FC2-AFBE-5D8D129B0D90}"/>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11F40A3E-C41A-4CFB-9A96-8984E6F4D68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2855026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6">
            <a:extLst>
              <a:ext uri="{FF2B5EF4-FFF2-40B4-BE49-F238E27FC236}">
                <a16:creationId xmlns:a16="http://schemas.microsoft.com/office/drawing/2014/main" id="{0B0CE8FB-E2B7-4A30-93F5-B697AF7F7B44}"/>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73730" name="Rectangle 2">
            <a:extLst>
              <a:ext uri="{FF2B5EF4-FFF2-40B4-BE49-F238E27FC236}">
                <a16:creationId xmlns:a16="http://schemas.microsoft.com/office/drawing/2014/main" id="{07F067FC-134F-4790-B70B-CE39A034DEBF}"/>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E4169D9C-D3D3-4646-8DD2-63134714EF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3667127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3235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6">
            <a:extLst>
              <a:ext uri="{FF2B5EF4-FFF2-40B4-BE49-F238E27FC236}">
                <a16:creationId xmlns:a16="http://schemas.microsoft.com/office/drawing/2014/main" id="{A58B3DB3-2F48-4F8E-AC52-5A58C7372B72}"/>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75778" name="Rectangle 2">
            <a:extLst>
              <a:ext uri="{FF2B5EF4-FFF2-40B4-BE49-F238E27FC236}">
                <a16:creationId xmlns:a16="http://schemas.microsoft.com/office/drawing/2014/main" id="{62AE916C-3DBE-4CFC-AAE7-B61D40EED22A}"/>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706D2357-F149-4E91-ACCA-A60FF129548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18466880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6">
            <a:extLst>
              <a:ext uri="{FF2B5EF4-FFF2-40B4-BE49-F238E27FC236}">
                <a16:creationId xmlns:a16="http://schemas.microsoft.com/office/drawing/2014/main" id="{E567C076-8102-43ED-B521-1A3A1F8A6684}"/>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b="0" i="0">
                <a:latin typeface="Times New Roman" panose="02020603050405020304" pitchFamily="18" charset="0"/>
              </a:rPr>
              <a:t>18.#</a:t>
            </a:r>
          </a:p>
        </p:txBody>
      </p:sp>
      <p:sp>
        <p:nvSpPr>
          <p:cNvPr id="77826" name="Rectangle 2">
            <a:extLst>
              <a:ext uri="{FF2B5EF4-FFF2-40B4-BE49-F238E27FC236}">
                <a16:creationId xmlns:a16="http://schemas.microsoft.com/office/drawing/2014/main" id="{DEE547A3-99D8-4DD9-BC6E-6E0606F66D34}"/>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344A7362-E55B-4033-8C2C-EEB5B456B8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SA" altLang="ar-SA"/>
          </a:p>
        </p:txBody>
      </p:sp>
    </p:spTree>
    <p:extLst>
      <p:ext uri="{BB962C8B-B14F-4D97-AF65-F5344CB8AC3E}">
        <p14:creationId xmlns:p14="http://schemas.microsoft.com/office/powerpoint/2010/main" val="1991470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8914568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241971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098625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42051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221804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282719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313436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315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119646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341510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224754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27BE01B-8AFF-4ABD-AF29-78F42595000A}" type="slidenum">
              <a:rPr lang="en-US" altLang="en-US" smtClean="0"/>
              <a:pPr>
                <a:spcBef>
                  <a:spcPct val="0"/>
                </a:spcBef>
              </a:pPr>
              <a:t>42</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7580979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BD1D3D5-EF9B-4351-8A55-9867831FE910}" type="slidenum">
              <a:rPr lang="en-US" altLang="en-US" smtClean="0"/>
              <a:pPr>
                <a:spcBef>
                  <a:spcPct val="0"/>
                </a:spcBef>
              </a:pPr>
              <a:t>43</a:t>
            </a:fld>
            <a:endParaRPr lang="en-US" alt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170819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6C4EF5F-FD86-44C0-B0EE-176874C5D10D}" type="slidenum">
              <a:rPr lang="en-US" altLang="en-US" smtClean="0"/>
              <a:pPr>
                <a:spcBef>
                  <a:spcPct val="0"/>
                </a:spcBef>
              </a:pPr>
              <a:t>44</a:t>
            </a:fld>
            <a:endParaRPr lang="en-US" alt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0673605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49060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FFF16EE-BA69-42E5-945F-D97E8FFECDEA}" type="slidenum">
              <a:rPr lang="en-US" altLang="en-US" smtClean="0"/>
              <a:pPr>
                <a:spcBef>
                  <a:spcPct val="0"/>
                </a:spcBef>
              </a:pPr>
              <a:t>46</a:t>
            </a:fld>
            <a:endParaRPr lang="en-US" alt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8088492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2636926-65B2-4654-BB1B-F54E3F610E1D}" type="slidenum">
              <a:rPr lang="en-US" altLang="en-US" smtClean="0"/>
              <a:pPr>
                <a:spcBef>
                  <a:spcPct val="0"/>
                </a:spcBef>
              </a:pPr>
              <a:t>47</a:t>
            </a:fld>
            <a:endParaRPr lang="en-US" altLang="en-US"/>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171661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2BCA44-A25A-43EF-A0D7-786904456ADE}" type="slidenum">
              <a:rPr lang="en-US" altLang="en-US" smtClean="0"/>
              <a:pPr>
                <a:spcBef>
                  <a:spcPct val="0"/>
                </a:spcBef>
              </a:pPr>
              <a:t>48</a:t>
            </a:fld>
            <a:endParaRPr lang="en-US" alt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844498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739B6FB-A0D6-4AA7-8FF3-4D03129BE8E0}" type="slidenum">
              <a:rPr lang="en-US" altLang="en-US" smtClean="0"/>
              <a:pPr>
                <a:spcBef>
                  <a:spcPct val="0"/>
                </a:spcBef>
              </a:pPr>
              <a:t>49</a:t>
            </a:fld>
            <a:endParaRPr lang="en-US" alt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609730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290414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5882784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11C81D6-0391-4EBB-9923-6D910D24980A}" type="slidenum">
              <a:rPr lang="en-US" altLang="en-US" smtClean="0"/>
              <a:pPr>
                <a:spcBef>
                  <a:spcPct val="0"/>
                </a:spcBef>
              </a:pPr>
              <a:t>51</a:t>
            </a:fld>
            <a:endParaRPr lang="en-US" alt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799776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301978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52892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7735360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807142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17865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529009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3829341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31388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937039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741917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69E519D-1518-4EEA-8122-E44E69263A7A}" type="slidenum">
              <a:rPr lang="en-US" altLang="en-US" smtClean="0">
                <a:solidFill>
                  <a:srgbClr val="000000"/>
                </a:solidFill>
              </a:rPr>
              <a:pPr>
                <a:spcBef>
                  <a:spcPct val="0"/>
                </a:spcBef>
              </a:pPr>
              <a:t>61</a:t>
            </a:fld>
            <a:endParaRPr lang="en-US" altLang="en-US">
              <a:solidFill>
                <a:srgbClr val="000000"/>
              </a:solidFill>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8448719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535609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763695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9CA224E-61C3-45CA-A4B4-9A0A5EF0CB70}" type="slidenum">
              <a:rPr lang="en-US" altLang="en-US" smtClean="0"/>
              <a:pPr>
                <a:spcBef>
                  <a:spcPct val="0"/>
                </a:spcBef>
              </a:pPr>
              <a:t>64</a:t>
            </a:fld>
            <a:endParaRPr lang="en-US" altLang="en-US"/>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308435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54FD829-58E3-4374-A3F3-AC65BC747CE4}" type="slidenum">
              <a:rPr lang="en-US" altLang="en-US" smtClean="0"/>
              <a:pPr>
                <a:spcBef>
                  <a:spcPct val="0"/>
                </a:spcBef>
              </a:pPr>
              <a:t>65</a:t>
            </a:fld>
            <a:endParaRPr lang="en-US" alt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453449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826195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472908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CECF4D9-91D1-40F3-8020-AF4F277E3ED9}" type="slidenum">
              <a:rPr lang="en-US" altLang="en-US" smtClean="0"/>
              <a:pPr>
                <a:spcBef>
                  <a:spcPct val="0"/>
                </a:spcBef>
              </a:pPr>
              <a:t>68</a:t>
            </a:fld>
            <a:endParaRPr lang="en-US" altLang="en-US"/>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1169447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1098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4977636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7">
            <a:extLst>
              <a:ext uri="{FF2B5EF4-FFF2-40B4-BE49-F238E27FC236}">
                <a16:creationId xmlns:a16="http://schemas.microsoft.com/office/drawing/2014/main" id="{6AFAB79A-E538-44FD-A84B-A5F935E86AE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fld id="{52BB7501-3E76-4985-BFA3-CDF1FE331024}" type="slidenum">
              <a:rPr lang="en-US" altLang="ar-SA" sz="1200" b="0" i="0">
                <a:latin typeface="Times New Roman" panose="02020603050405020304" pitchFamily="18" charset="0"/>
              </a:rPr>
              <a:pPr eaLnBrk="1" hangingPunct="1"/>
              <a:t>70</a:t>
            </a:fld>
            <a:endParaRPr lang="en-US" altLang="ar-SA" sz="1200" b="0" i="0">
              <a:latin typeface="Times New Roman" panose="02020603050405020304" pitchFamily="18" charset="0"/>
            </a:endParaRPr>
          </a:p>
        </p:txBody>
      </p:sp>
      <p:sp>
        <p:nvSpPr>
          <p:cNvPr id="161794" name="Rectangle 2">
            <a:extLst>
              <a:ext uri="{FF2B5EF4-FFF2-40B4-BE49-F238E27FC236}">
                <a16:creationId xmlns:a16="http://schemas.microsoft.com/office/drawing/2014/main" id="{8AAB6888-5560-4B08-801F-1B855277D6DD}"/>
              </a:ext>
            </a:extLst>
          </p:cNvPr>
          <p:cNvSpPr>
            <a:spLocks noGrp="1" noRot="1" noChangeAspect="1" noChangeArrowheads="1" noTextEdit="1"/>
          </p:cNvSpPr>
          <p:nvPr>
            <p:ph type="sldImg"/>
          </p:nvPr>
        </p:nvSpPr>
        <p:spPr>
          <a:ln/>
        </p:spPr>
      </p:sp>
      <p:sp>
        <p:nvSpPr>
          <p:cNvPr id="161795" name="Rectangle 3">
            <a:extLst>
              <a:ext uri="{FF2B5EF4-FFF2-40B4-BE49-F238E27FC236}">
                <a16:creationId xmlns:a16="http://schemas.microsoft.com/office/drawing/2014/main" id="{A83BBCE1-BE7D-4879-BC5F-737F063869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ar-SA" altLang="ar-SA"/>
          </a:p>
        </p:txBody>
      </p:sp>
    </p:spTree>
    <p:extLst>
      <p:ext uri="{BB962C8B-B14F-4D97-AF65-F5344CB8AC3E}">
        <p14:creationId xmlns:p14="http://schemas.microsoft.com/office/powerpoint/2010/main" val="677176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71655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r>
              <a:rPr lang="en-US" altLang="en-US"/>
              <a:t>18.#</a:t>
            </a: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098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endParaRPr lang="en-US" altLang="en-US"/>
            </a:p>
          </p:txBody>
        </p:sp>
      </p:grpSp>
      <p:sp>
        <p:nvSpPr>
          <p:cNvPr id="14" name="Text Box 17"/>
          <p:cNvSpPr txBox="1">
            <a:spLocks noChangeArrowheads="1"/>
          </p:cNvSpPr>
          <p:nvPr userDrawn="1"/>
        </p:nvSpPr>
        <p:spPr bwMode="auto">
          <a:xfrm>
            <a:off x="0" y="6553200"/>
            <a:ext cx="22098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1" hangingPunct="1">
              <a:spcBef>
                <a:spcPct val="50000"/>
              </a:spcBef>
              <a:defRPr/>
            </a:pPr>
            <a:r>
              <a:rPr lang="en-US" altLang="en-US" sz="1400" b="0" i="0" dirty="0">
                <a:latin typeface="McGrawHill-Italic" pitchFamily="2" charset="0"/>
              </a:rPr>
              <a:t>McGraw-Hill</a:t>
            </a:r>
            <a:endParaRPr lang="en-US" altLang="en-US" sz="2400" b="0" i="0" dirty="0">
              <a:latin typeface="Times New Roman" pitchFamily="18" charset="0"/>
            </a:endParaRPr>
          </a:p>
        </p:txBody>
      </p:sp>
      <p:sp>
        <p:nvSpPr>
          <p:cNvPr id="15" name="Text Box 18"/>
          <p:cNvSpPr txBox="1">
            <a:spLocks noChangeArrowheads="1"/>
          </p:cNvSpPr>
          <p:nvPr userDrawn="1"/>
        </p:nvSpPr>
        <p:spPr bwMode="auto">
          <a:xfrm>
            <a:off x="4572000" y="6553200"/>
            <a:ext cx="4572000" cy="304800"/>
          </a:xfrm>
          <a:prstGeom prst="rect">
            <a:avLst/>
          </a:prstGeom>
          <a:noFill/>
          <a:ln>
            <a:noFill/>
          </a:ln>
          <a:extLst/>
        </p:spPr>
        <p:txBody>
          <a:bodyPr>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lgn="r" eaLnBrk="1" hangingPunct="1">
              <a:spcBef>
                <a:spcPct val="50000"/>
              </a:spcBef>
              <a:buFontTx/>
              <a:buChar char="©"/>
              <a:defRPr/>
            </a:pPr>
            <a:r>
              <a:rPr lang="en-US" altLang="en-US" sz="1400" b="0" i="0" dirty="0">
                <a:latin typeface="McGrawHill-Italic" pitchFamily="2" charset="0"/>
              </a:rPr>
              <a:t>The McGraw-Hill Companies, Inc., 2000</a:t>
            </a:r>
            <a:endParaRPr lang="en-US" altLang="en-US" sz="2400" b="0" i="0" dirty="0">
              <a:latin typeface="Times New Roman" pitchFamily="18" charset="0"/>
            </a:endParaRPr>
          </a:p>
        </p:txBody>
      </p:sp>
      <p:sp>
        <p:nvSpPr>
          <p:cNvPr id="210956" name="Rectangle 12"/>
          <p:cNvSpPr>
            <a:spLocks noGrp="1" noChangeArrowheads="1"/>
          </p:cNvSpPr>
          <p:nvPr>
            <p:ph type="ctrTitle"/>
          </p:nvPr>
        </p:nvSpPr>
        <p:spPr bwMode="auto">
          <a:xfrm>
            <a:off x="990600" y="1676400"/>
            <a:ext cx="7772400" cy="1462088"/>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a:lvl1pPr>
          </a:lstStyle>
          <a:p>
            <a:r>
              <a:rPr lang="en-US"/>
              <a:t>Click to edit Master title style</a:t>
            </a:r>
          </a:p>
        </p:txBody>
      </p:sp>
      <p:sp>
        <p:nvSpPr>
          <p:cNvPr id="210957" name="Rectangle 13"/>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r>
              <a:rPr lang="en-US"/>
              <a:t>Click to edit Master subtitle style</a:t>
            </a:r>
          </a:p>
        </p:txBody>
      </p:sp>
      <p:sp>
        <p:nvSpPr>
          <p:cNvPr id="16" name="Date Placeholder 15"/>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b="0" i="0">
                <a:solidFill>
                  <a:schemeClr val="bg2"/>
                </a:solidFill>
                <a:latin typeface="+mn-lt"/>
              </a:defRPr>
            </a:lvl1pPr>
          </a:lstStyle>
          <a:p>
            <a:pPr>
              <a:defRPr/>
            </a:pPr>
            <a:endParaRPr lang="en-US"/>
          </a:p>
        </p:txBody>
      </p:sp>
      <p:sp>
        <p:nvSpPr>
          <p:cNvPr id="17" name="Footer Placeholder 16"/>
          <p:cNvSpPr>
            <a:spLocks noGrp="1" noChangeArrowheads="1"/>
          </p:cNvSpPr>
          <p:nvPr>
            <p:ph type="ftr" sz="quarter" idx="11"/>
          </p:nvPr>
        </p:nvSpPr>
        <p:spPr bwMode="auto">
          <a:xfrm>
            <a:off x="3429000" y="6248400"/>
            <a:ext cx="2895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eaLnBrk="1" hangingPunct="1">
              <a:defRPr sz="1400" b="0" i="0">
                <a:solidFill>
                  <a:schemeClr val="bg2"/>
                </a:solidFill>
                <a:latin typeface="+mn-lt"/>
              </a:defRPr>
            </a:lvl1pPr>
          </a:lstStyle>
          <a:p>
            <a:pPr>
              <a:defRPr/>
            </a:pPr>
            <a:endParaRPr lang="en-US"/>
          </a:p>
        </p:txBody>
      </p:sp>
      <p:sp>
        <p:nvSpPr>
          <p:cNvPr id="18" name="Rectangle 17"/>
          <p:cNvSpPr>
            <a:spLocks noGrp="1" noChangeArrowheads="1"/>
          </p:cNvSpPr>
          <p:nvPr>
            <p:ph type="sldNum" sz="quarter" idx="12"/>
          </p:nvPr>
        </p:nvSpPr>
        <p:spPr>
          <a:xfrm>
            <a:off x="6858000" y="6248400"/>
            <a:ext cx="1905000" cy="457200"/>
          </a:xfrm>
        </p:spPr>
        <p:txBody>
          <a:bodyPr/>
          <a:lstStyle>
            <a:lvl1pPr algn="r">
              <a:defRPr sz="1400" b="0">
                <a:solidFill>
                  <a:schemeClr val="bg2"/>
                </a:solidFill>
                <a:latin typeface="Tahoma" panose="020B0604030504040204" pitchFamily="34" charset="0"/>
              </a:defRPr>
            </a:lvl1pPr>
          </a:lstStyle>
          <a:p>
            <a:pPr>
              <a:defRPr/>
            </a:pPr>
            <a:fld id="{ED2F70B1-FEE3-4A1B-BA40-18A2BB6DC54A}" type="slidenum">
              <a:rPr lang="en-US" altLang="en-US"/>
              <a:pPr>
                <a:defRPr/>
              </a:pPr>
              <a:t>‹#›</a:t>
            </a:fld>
            <a:endParaRPr lang="en-US" altLang="en-US"/>
          </a:p>
        </p:txBody>
      </p:sp>
    </p:spTree>
    <p:extLst>
      <p:ext uri="{BB962C8B-B14F-4D97-AF65-F5344CB8AC3E}">
        <p14:creationId xmlns:p14="http://schemas.microsoft.com/office/powerpoint/2010/main" val="2388849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7B6666B0-91B8-4A77-BB37-8181AAB9BE56}" type="slidenum">
              <a:rPr lang="en-US" altLang="en-US"/>
              <a:pPr>
                <a:defRPr/>
              </a:pPr>
              <a:t>‹#›</a:t>
            </a:fld>
            <a:endParaRPr lang="en-US" altLang="en-US"/>
          </a:p>
        </p:txBody>
      </p:sp>
    </p:spTree>
    <p:extLst>
      <p:ext uri="{BB962C8B-B14F-4D97-AF65-F5344CB8AC3E}">
        <p14:creationId xmlns:p14="http://schemas.microsoft.com/office/powerpoint/2010/main" val="2137625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98164044-2E33-40B0-A0A7-0F61A16AD2BE}" type="slidenum">
              <a:rPr lang="en-US" altLang="en-US"/>
              <a:pPr>
                <a:defRPr/>
              </a:pPr>
              <a:t>‹#›</a:t>
            </a:fld>
            <a:endParaRPr lang="en-US" altLang="en-US"/>
          </a:p>
        </p:txBody>
      </p:sp>
    </p:spTree>
    <p:extLst>
      <p:ext uri="{BB962C8B-B14F-4D97-AF65-F5344CB8AC3E}">
        <p14:creationId xmlns:p14="http://schemas.microsoft.com/office/powerpoint/2010/main" val="1928458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4D781F2C-833C-476C-816F-7E10DF3734C8}" type="slidenum">
              <a:rPr lang="en-US" altLang="en-US"/>
              <a:pPr>
                <a:defRPr/>
              </a:pPr>
              <a:t>‹#›</a:t>
            </a:fld>
            <a:endParaRPr lang="en-US" altLang="en-US"/>
          </a:p>
        </p:txBody>
      </p:sp>
    </p:spTree>
    <p:extLst>
      <p:ext uri="{BB962C8B-B14F-4D97-AF65-F5344CB8AC3E}">
        <p14:creationId xmlns:p14="http://schemas.microsoft.com/office/powerpoint/2010/main" val="2070701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3"/>
          <p:cNvSpPr>
            <a:spLocks noGrp="1" noChangeArrowheads="1"/>
          </p:cNvSpPr>
          <p:nvPr>
            <p:ph type="sldNum" sz="quarter" idx="10"/>
          </p:nvPr>
        </p:nvSpPr>
        <p:spPr>
          <a:ln/>
        </p:spPr>
        <p:txBody>
          <a:bodyPr/>
          <a:lstStyle>
            <a:lvl1pPr>
              <a:defRPr/>
            </a:lvl1pPr>
          </a:lstStyle>
          <a:p>
            <a:pPr>
              <a:defRPr/>
            </a:pPr>
            <a:r>
              <a:rPr lang="en-US" altLang="en-US"/>
              <a:t>18.</a:t>
            </a:r>
            <a:fld id="{22301B2C-FDE6-48B9-B70B-0859225918DF}" type="slidenum">
              <a:rPr lang="en-US" altLang="en-US"/>
              <a:pPr>
                <a:defRPr/>
              </a:pPr>
              <a:t>‹#›</a:t>
            </a:fld>
            <a:endParaRPr lang="en-US" altLang="en-US"/>
          </a:p>
        </p:txBody>
      </p:sp>
    </p:spTree>
    <p:extLst>
      <p:ext uri="{BB962C8B-B14F-4D97-AF65-F5344CB8AC3E}">
        <p14:creationId xmlns:p14="http://schemas.microsoft.com/office/powerpoint/2010/main" val="3700094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09FFC3CA-9072-4428-A074-DB89538D6CB4}" type="slidenum">
              <a:rPr lang="en-US" altLang="en-US"/>
              <a:pPr>
                <a:defRPr/>
              </a:pPr>
              <a:t>‹#›</a:t>
            </a:fld>
            <a:endParaRPr lang="en-US" altLang="en-US"/>
          </a:p>
        </p:txBody>
      </p:sp>
    </p:spTree>
    <p:extLst>
      <p:ext uri="{BB962C8B-B14F-4D97-AF65-F5344CB8AC3E}">
        <p14:creationId xmlns:p14="http://schemas.microsoft.com/office/powerpoint/2010/main" val="3659266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3"/>
          <p:cNvSpPr>
            <a:spLocks noGrp="1" noChangeArrowheads="1"/>
          </p:cNvSpPr>
          <p:nvPr>
            <p:ph type="sldNum" sz="quarter" idx="10"/>
          </p:nvPr>
        </p:nvSpPr>
        <p:spPr>
          <a:ln/>
        </p:spPr>
        <p:txBody>
          <a:bodyPr/>
          <a:lstStyle>
            <a:lvl1pPr>
              <a:defRPr/>
            </a:lvl1pPr>
          </a:lstStyle>
          <a:p>
            <a:pPr>
              <a:defRPr/>
            </a:pPr>
            <a:r>
              <a:rPr lang="en-US" altLang="en-US"/>
              <a:t>18.</a:t>
            </a:r>
            <a:fld id="{B2918E72-0220-4C5F-B36F-0B36FE880028}" type="slidenum">
              <a:rPr lang="en-US" altLang="en-US"/>
              <a:pPr>
                <a:defRPr/>
              </a:pPr>
              <a:t>‹#›</a:t>
            </a:fld>
            <a:endParaRPr lang="en-US" altLang="en-US"/>
          </a:p>
        </p:txBody>
      </p:sp>
    </p:spTree>
    <p:extLst>
      <p:ext uri="{BB962C8B-B14F-4D97-AF65-F5344CB8AC3E}">
        <p14:creationId xmlns:p14="http://schemas.microsoft.com/office/powerpoint/2010/main" val="2199911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Rectangle 13"/>
          <p:cNvSpPr>
            <a:spLocks noGrp="1" noChangeArrowheads="1"/>
          </p:cNvSpPr>
          <p:nvPr>
            <p:ph type="sldNum" sz="quarter" idx="10"/>
          </p:nvPr>
        </p:nvSpPr>
        <p:spPr>
          <a:ln/>
        </p:spPr>
        <p:txBody>
          <a:bodyPr/>
          <a:lstStyle>
            <a:lvl1pPr>
              <a:defRPr/>
            </a:lvl1pPr>
          </a:lstStyle>
          <a:p>
            <a:pPr>
              <a:defRPr/>
            </a:pPr>
            <a:r>
              <a:rPr lang="en-US" altLang="en-US"/>
              <a:t>18.</a:t>
            </a:r>
            <a:fld id="{090B02E2-5166-45E1-BA86-9D614449EDF7}" type="slidenum">
              <a:rPr lang="en-US" altLang="en-US"/>
              <a:pPr>
                <a:defRPr/>
              </a:pPr>
              <a:t>‹#›</a:t>
            </a:fld>
            <a:endParaRPr lang="en-US" altLang="en-US"/>
          </a:p>
        </p:txBody>
      </p:sp>
    </p:spTree>
    <p:extLst>
      <p:ext uri="{BB962C8B-B14F-4D97-AF65-F5344CB8AC3E}">
        <p14:creationId xmlns:p14="http://schemas.microsoft.com/office/powerpoint/2010/main" val="4122695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r>
              <a:rPr lang="en-US" altLang="en-US"/>
              <a:t>18.</a:t>
            </a:r>
            <a:fld id="{26A7D18F-F894-4909-BC53-7910E39842A7}" type="slidenum">
              <a:rPr lang="en-US" altLang="en-US"/>
              <a:pPr>
                <a:defRPr/>
              </a:pPr>
              <a:t>‹#›</a:t>
            </a:fld>
            <a:endParaRPr lang="en-US" altLang="en-US"/>
          </a:p>
        </p:txBody>
      </p:sp>
    </p:spTree>
    <p:extLst>
      <p:ext uri="{BB962C8B-B14F-4D97-AF65-F5344CB8AC3E}">
        <p14:creationId xmlns:p14="http://schemas.microsoft.com/office/powerpoint/2010/main" val="3845326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F9743BD8-98DA-4E16-905D-CF3F08E16E3B}" type="slidenum">
              <a:rPr lang="en-US" altLang="en-US"/>
              <a:pPr>
                <a:defRPr/>
              </a:pPr>
              <a:t>‹#›</a:t>
            </a:fld>
            <a:endParaRPr lang="en-US" altLang="en-US"/>
          </a:p>
        </p:txBody>
      </p:sp>
    </p:spTree>
    <p:extLst>
      <p:ext uri="{BB962C8B-B14F-4D97-AF65-F5344CB8AC3E}">
        <p14:creationId xmlns:p14="http://schemas.microsoft.com/office/powerpoint/2010/main" val="3209748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r>
              <a:rPr lang="en-US" altLang="en-US"/>
              <a:t>18.</a:t>
            </a:r>
            <a:fld id="{8FB6C4FB-CC2F-4B26-B5BD-82A955BBA558}" type="slidenum">
              <a:rPr lang="en-US" altLang="en-US"/>
              <a:pPr>
                <a:defRPr/>
              </a:pPr>
              <a:t>‹#›</a:t>
            </a:fld>
            <a:endParaRPr lang="en-US" altLang="en-US"/>
          </a:p>
        </p:txBody>
      </p:sp>
    </p:spTree>
    <p:extLst>
      <p:ext uri="{BB962C8B-B14F-4D97-AF65-F5344CB8AC3E}">
        <p14:creationId xmlns:p14="http://schemas.microsoft.com/office/powerpoint/2010/main" val="307723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33" name="Rectangle 13"/>
          <p:cNvSpPr>
            <a:spLocks noGrp="1" noChangeArrowheads="1"/>
          </p:cNvSpPr>
          <p:nvPr>
            <p:ph type="sldNum" sz="quarter" idx="4"/>
          </p:nvPr>
        </p:nvSpPr>
        <p:spPr bwMode="auto">
          <a:xfrm>
            <a:off x="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i="0">
                <a:latin typeface="Arial" panose="020B0604020202020204" pitchFamily="34" charset="0"/>
              </a:defRPr>
            </a:lvl1pPr>
          </a:lstStyle>
          <a:p>
            <a:pPr>
              <a:defRPr/>
            </a:pPr>
            <a:r>
              <a:rPr lang="en-US" altLang="en-US"/>
              <a:t>18.</a:t>
            </a:r>
            <a:fld id="{EFB09994-9FA3-4765-B47C-84B4AD201C1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emf"/></Relationships>
</file>

<file path=ppt/slides/_rels/slide17.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26.png"/><Relationship Id="rId7"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emf"/><Relationship Id="rId4" Type="http://schemas.openxmlformats.org/officeDocument/2006/relationships/image" Target="../media/image27.png"/><Relationship Id="rId9" Type="http://schemas.openxmlformats.org/officeDocument/2006/relationships/image" Target="../media/image32.emf"/></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emf"/><Relationship Id="rId3" Type="http://schemas.openxmlformats.org/officeDocument/2006/relationships/image" Target="../media/image34.png"/><Relationship Id="rId7" Type="http://schemas.openxmlformats.org/officeDocument/2006/relationships/image" Target="../media/image38.emf"/><Relationship Id="rId12" Type="http://schemas.openxmlformats.org/officeDocument/2006/relationships/image" Target="../media/image43.emf"/><Relationship Id="rId17" Type="http://schemas.openxmlformats.org/officeDocument/2006/relationships/image" Target="../media/image48.png"/><Relationship Id="rId2" Type="http://schemas.openxmlformats.org/officeDocument/2006/relationships/notesSlide" Target="../notesSlides/notesSlide18.xml"/><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2.emf"/><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emf"/><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53.png"/><Relationship Id="rId18" Type="http://schemas.openxmlformats.org/officeDocument/2006/relationships/image" Target="../media/image58.png"/><Relationship Id="rId3" Type="http://schemas.openxmlformats.org/officeDocument/2006/relationships/image" Target="../media/image34.png"/><Relationship Id="rId7" Type="http://schemas.openxmlformats.org/officeDocument/2006/relationships/image" Target="../media/image43.emf"/><Relationship Id="rId12" Type="http://schemas.openxmlformats.org/officeDocument/2006/relationships/image" Target="../media/image52.png"/><Relationship Id="rId17" Type="http://schemas.openxmlformats.org/officeDocument/2006/relationships/image" Target="../media/image57.png"/><Relationship Id="rId2" Type="http://schemas.openxmlformats.org/officeDocument/2006/relationships/notesSlide" Target="../notesSlides/notesSlide19.xml"/><Relationship Id="rId16" Type="http://schemas.openxmlformats.org/officeDocument/2006/relationships/image" Target="../media/image56.png"/><Relationship Id="rId20"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41.emf"/><Relationship Id="rId11" Type="http://schemas.openxmlformats.org/officeDocument/2006/relationships/image" Target="../media/image51.png"/><Relationship Id="rId5" Type="http://schemas.openxmlformats.org/officeDocument/2006/relationships/image" Target="../media/image38.emf"/><Relationship Id="rId15" Type="http://schemas.openxmlformats.org/officeDocument/2006/relationships/image" Target="../media/image55.png"/><Relationship Id="rId10" Type="http://schemas.openxmlformats.org/officeDocument/2006/relationships/image" Target="../media/image50.png"/><Relationship Id="rId19" Type="http://schemas.openxmlformats.org/officeDocument/2006/relationships/image" Target="../media/image59.png"/><Relationship Id="rId4" Type="http://schemas.openxmlformats.org/officeDocument/2006/relationships/image" Target="../media/image35.png"/><Relationship Id="rId9" Type="http://schemas.openxmlformats.org/officeDocument/2006/relationships/image" Target="../media/image49.png"/><Relationship Id="rId1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image" Target="../media/image34.png"/><Relationship Id="rId7" Type="http://schemas.openxmlformats.org/officeDocument/2006/relationships/image" Target="../media/image43.emf"/><Relationship Id="rId12" Type="http://schemas.openxmlformats.org/officeDocument/2006/relationships/image" Target="../media/image64.png"/><Relationship Id="rId17" Type="http://schemas.openxmlformats.org/officeDocument/2006/relationships/image" Target="../media/image69.png"/><Relationship Id="rId2" Type="http://schemas.openxmlformats.org/officeDocument/2006/relationships/notesSlide" Target="../notesSlides/notesSlide20.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41.emf"/><Relationship Id="rId11" Type="http://schemas.openxmlformats.org/officeDocument/2006/relationships/image" Target="../media/image63.png"/><Relationship Id="rId5" Type="http://schemas.openxmlformats.org/officeDocument/2006/relationships/image" Target="../media/image38.emf"/><Relationship Id="rId15" Type="http://schemas.openxmlformats.org/officeDocument/2006/relationships/image" Target="../media/image67.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35.png"/><Relationship Id="rId9" Type="http://schemas.openxmlformats.org/officeDocument/2006/relationships/image" Target="../media/image61.png"/><Relationship Id="rId14" Type="http://schemas.openxmlformats.org/officeDocument/2006/relationships/image" Target="../media/image6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8.png"/><Relationship Id="rId5" Type="http://schemas.openxmlformats.org/officeDocument/2006/relationships/image" Target="../media/image84.png"/><Relationship Id="rId4" Type="http://schemas.openxmlformats.org/officeDocument/2006/relationships/image" Target="../media/image8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91.png"/><Relationship Id="rId4" Type="http://schemas.openxmlformats.org/officeDocument/2006/relationships/image" Target="../media/image90.png"/></Relationships>
</file>

<file path=ppt/slides/_rels/slide35.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95.emf"/><Relationship Id="rId5" Type="http://schemas.openxmlformats.org/officeDocument/2006/relationships/image" Target="../media/image94.png"/><Relationship Id="rId4" Type="http://schemas.openxmlformats.org/officeDocument/2006/relationships/image" Target="../media/image9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image" Target="../media/image9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image" Target="../media/image102.png"/></Relationships>
</file>

<file path=ppt/slides/_rels/slide41.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4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118.png"/><Relationship Id="rId5" Type="http://schemas.openxmlformats.org/officeDocument/2006/relationships/image" Target="../media/image117.png"/><Relationship Id="rId10" Type="http://schemas.openxmlformats.org/officeDocument/2006/relationships/image" Target="../media/image122.png"/><Relationship Id="rId4" Type="http://schemas.openxmlformats.org/officeDocument/2006/relationships/image" Target="../media/image116.png"/><Relationship Id="rId9" Type="http://schemas.openxmlformats.org/officeDocument/2006/relationships/image" Target="../media/image12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28.png"/></Relationships>
</file>

<file path=ppt/slides/_rels/slide5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131.emf"/><Relationship Id="rId4" Type="http://schemas.openxmlformats.org/officeDocument/2006/relationships/image" Target="../media/image130.png"/></Relationships>
</file>

<file path=ppt/slides/_rels/slide56.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12" Type="http://schemas.openxmlformats.org/officeDocument/2006/relationships/image" Target="../media/image141.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pn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152.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6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openxmlformats.org/officeDocument/2006/relationships/image" Target="../media/image160.png"/><Relationship Id="rId4" Type="http://schemas.openxmlformats.org/officeDocument/2006/relationships/image" Target="../media/image159.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brandin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4"/>
          <p:cNvSpPr txBox="1">
            <a:spLocks noChangeArrowheads="1"/>
          </p:cNvSpPr>
          <p:nvPr/>
        </p:nvSpPr>
        <p:spPr bwMode="auto">
          <a:xfrm>
            <a:off x="187325" y="1524000"/>
            <a:ext cx="415607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solidFill>
                  <a:srgbClr val="FF0000"/>
                </a:solidFill>
                <a:latin typeface="Times" panose="02020603050405020304" pitchFamily="18" charset="0"/>
                <a:cs typeface="Arial" panose="020B0604020202020204" pitchFamily="34" charset="0"/>
              </a:rPr>
              <a:t>Chapter 18</a:t>
            </a:r>
          </a:p>
        </p:txBody>
      </p:sp>
      <p:pic>
        <p:nvPicPr>
          <p:cNvPr id="5124"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762000"/>
            <a:ext cx="44704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6"/>
          <p:cNvSpPr txBox="1">
            <a:spLocks noChangeArrowheads="1"/>
          </p:cNvSpPr>
          <p:nvPr/>
        </p:nvSpPr>
        <p:spPr bwMode="auto">
          <a:xfrm>
            <a:off x="339725" y="2819400"/>
            <a:ext cx="41560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r>
              <a:rPr lang="en-US" altLang="en-US" sz="4800">
                <a:solidFill>
                  <a:srgbClr val="002060"/>
                </a:solidFill>
                <a:latin typeface="Times" panose="02020603050405020304" pitchFamily="18" charset="0"/>
                <a:cs typeface="Arial" panose="020B0604020202020204" pitchFamily="34" charset="0"/>
              </a:rPr>
              <a:t>Introduction</a:t>
            </a:r>
            <a:br>
              <a:rPr lang="en-US" altLang="en-US" sz="4800">
                <a:solidFill>
                  <a:srgbClr val="002060"/>
                </a:solidFill>
                <a:latin typeface="Times" panose="02020603050405020304" pitchFamily="18" charset="0"/>
                <a:cs typeface="Arial" panose="020B0604020202020204" pitchFamily="34" charset="0"/>
              </a:rPr>
            </a:br>
            <a:r>
              <a:rPr lang="en-US" altLang="en-US" sz="4800">
                <a:solidFill>
                  <a:srgbClr val="002060"/>
                </a:solidFill>
                <a:latin typeface="Times" panose="02020603050405020304" pitchFamily="18" charset="0"/>
                <a:cs typeface="Arial" panose="020B0604020202020204" pitchFamily="34" charset="0"/>
              </a:rPr>
              <a:t>to</a:t>
            </a:r>
          </a:p>
          <a:p>
            <a:pPr algn="ctr" eaLnBrk="1" hangingPunct="1"/>
            <a:r>
              <a:rPr lang="en-US" altLang="en-US" sz="4800">
                <a:solidFill>
                  <a:srgbClr val="002060"/>
                </a:solidFill>
                <a:latin typeface="Times" panose="02020603050405020304" pitchFamily="18" charset="0"/>
                <a:cs typeface="Arial" panose="020B0604020202020204" pitchFamily="34" charset="0"/>
              </a:rPr>
              <a:t>Network</a:t>
            </a:r>
          </a:p>
          <a:p>
            <a:pPr algn="ctr" eaLnBrk="1" hangingPunct="1"/>
            <a:r>
              <a:rPr lang="en-US" altLang="en-US" sz="4800">
                <a:solidFill>
                  <a:srgbClr val="002060"/>
                </a:solidFill>
                <a:latin typeface="Times" panose="02020603050405020304" pitchFamily="18" charset="0"/>
                <a:cs typeface="Arial" panose="020B0604020202020204" pitchFamily="34" charset="0"/>
              </a:rPr>
              <a:t>  Layer</a:t>
            </a:r>
          </a:p>
        </p:txBody>
      </p:sp>
      <p:sp>
        <p:nvSpPr>
          <p:cNvPr id="5126" name="Text Box 2"/>
          <p:cNvSpPr txBox="1">
            <a:spLocks noChangeArrowheads="1"/>
          </p:cNvSpPr>
          <p:nvPr/>
        </p:nvSpPr>
        <p:spPr bwMode="auto">
          <a:xfrm>
            <a:off x="0" y="6604000"/>
            <a:ext cx="91440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3200" b="1" i="1">
                <a:solidFill>
                  <a:schemeClr val="tx1"/>
                </a:solidFill>
                <a:latin typeface="Baby Kruffy"/>
              </a:defRPr>
            </a:lvl1pPr>
            <a:lvl2pPr marL="742950" indent="-285750" defTabSz="1028700">
              <a:defRPr sz="3200" b="1" i="1">
                <a:solidFill>
                  <a:schemeClr val="tx1"/>
                </a:solidFill>
                <a:latin typeface="Baby Kruffy"/>
              </a:defRPr>
            </a:lvl2pPr>
            <a:lvl3pPr marL="1143000" indent="-228600" defTabSz="1028700">
              <a:defRPr sz="3200" b="1" i="1">
                <a:solidFill>
                  <a:schemeClr val="tx1"/>
                </a:solidFill>
                <a:latin typeface="Baby Kruffy"/>
              </a:defRPr>
            </a:lvl3pPr>
            <a:lvl4pPr marL="1600200" indent="-228600" defTabSz="1028700">
              <a:defRPr sz="3200" b="1" i="1">
                <a:solidFill>
                  <a:schemeClr val="tx1"/>
                </a:solidFill>
                <a:latin typeface="Baby Kruffy"/>
              </a:defRPr>
            </a:lvl4pPr>
            <a:lvl5pPr marL="2057400" indent="-228600" defTabSz="1028700">
              <a:defRPr sz="3200" b="1" i="1">
                <a:solidFill>
                  <a:schemeClr val="tx1"/>
                </a:solidFill>
                <a:latin typeface="Baby Kruffy"/>
              </a:defRPr>
            </a:lvl5pPr>
            <a:lvl6pPr marL="2514600" indent="-228600" defTabSz="1028700" eaLnBrk="0" fontAlgn="base" hangingPunct="0">
              <a:spcBef>
                <a:spcPct val="0"/>
              </a:spcBef>
              <a:spcAft>
                <a:spcPct val="0"/>
              </a:spcAft>
              <a:defRPr sz="3200" b="1" i="1">
                <a:solidFill>
                  <a:schemeClr val="tx1"/>
                </a:solidFill>
                <a:latin typeface="Baby Kruffy"/>
              </a:defRPr>
            </a:lvl6pPr>
            <a:lvl7pPr marL="2971800" indent="-228600" defTabSz="1028700" eaLnBrk="0" fontAlgn="base" hangingPunct="0">
              <a:spcBef>
                <a:spcPct val="0"/>
              </a:spcBef>
              <a:spcAft>
                <a:spcPct val="0"/>
              </a:spcAft>
              <a:defRPr sz="3200" b="1" i="1">
                <a:solidFill>
                  <a:schemeClr val="tx1"/>
                </a:solidFill>
                <a:latin typeface="Baby Kruffy"/>
              </a:defRPr>
            </a:lvl7pPr>
            <a:lvl8pPr marL="3429000" indent="-228600" defTabSz="1028700" eaLnBrk="0" fontAlgn="base" hangingPunct="0">
              <a:spcBef>
                <a:spcPct val="0"/>
              </a:spcBef>
              <a:spcAft>
                <a:spcPct val="0"/>
              </a:spcAft>
              <a:defRPr sz="3200" b="1" i="1">
                <a:solidFill>
                  <a:schemeClr val="tx1"/>
                </a:solidFill>
                <a:latin typeface="Baby Kruffy"/>
              </a:defRPr>
            </a:lvl8pPr>
            <a:lvl9pPr marL="3886200" indent="-228600" defTabSz="1028700" eaLnBrk="0" fontAlgn="base" hangingPunct="0">
              <a:spcBef>
                <a:spcPct val="0"/>
              </a:spcBef>
              <a:spcAft>
                <a:spcPct val="0"/>
              </a:spcAft>
              <a:defRPr sz="3200" b="1" i="1">
                <a:solidFill>
                  <a:schemeClr val="tx1"/>
                </a:solidFill>
                <a:latin typeface="Baby Kruffy"/>
              </a:defRPr>
            </a:lvl9pPr>
          </a:lstStyle>
          <a:p>
            <a:pPr algn="ctr" eaLnBrk="1" hangingPunct="1">
              <a:spcBef>
                <a:spcPct val="50000"/>
              </a:spcBef>
            </a:pPr>
            <a:r>
              <a:rPr lang="en-US" altLang="en-US" sz="1000" b="0" i="0">
                <a:latin typeface="Arial" panose="020B0604020202020204" pitchFamily="34" charset="0"/>
                <a:cs typeface="Arial" panose="020B0604020202020204" pitchFamily="34" charset="0"/>
              </a:rPr>
              <a:t>Copyright </a:t>
            </a:r>
            <a:r>
              <a:rPr lang="en-US" altLang="en-US" sz="1000" b="0" i="0">
                <a:latin typeface="Arial" panose="020B0604020202020204" pitchFamily="34" charset="0"/>
                <a:cs typeface="Times New Roman" panose="02020603050405020304" pitchFamily="18" charset="0"/>
              </a:rPr>
              <a:t>© </a:t>
            </a:r>
            <a:r>
              <a:rPr lang="en-US" altLang="en-US" sz="1000" b="0" i="0">
                <a:latin typeface="Arial" panose="020B0604020202020204" pitchFamily="34" charset="0"/>
                <a:cs typeface="Arial" panose="020B0604020202020204" pitchFamily="34" charset="0"/>
              </a:rPr>
              <a:t>The McGraw-Hill Companies, Inc. Permission required for reproduction or display.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D839D37-5B8E-48DA-BA03-6E0F775C480B}" type="slidenum">
              <a:rPr lang="en-US" altLang="en-US" sz="1200" i="0" smtClean="0">
                <a:latin typeface="Arial" panose="020B0604020202020204" pitchFamily="34" charset="0"/>
              </a:rPr>
              <a:pPr/>
              <a:t>10</a:t>
            </a:fld>
            <a:endParaRPr lang="en-US" altLang="en-US" sz="1200" i="0">
              <a:latin typeface="Arial" panose="020B0604020202020204" pitchFamily="34" charset="0"/>
            </a:endParaRPr>
          </a:p>
        </p:txBody>
      </p:sp>
      <p:sp>
        <p:nvSpPr>
          <p:cNvPr id="2355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5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356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45402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a:solidFill>
                  <a:schemeClr val="hlink"/>
                </a:solidFill>
                <a:effectLst>
                  <a:outerShdw blurRad="38100" dist="38100" dir="2700000" algn="tl">
                    <a:srgbClr val="C0C0C0"/>
                  </a:outerShdw>
                </a:effectLst>
                <a:latin typeface="Times New Roman" panose="02020603050405020304" pitchFamily="18" charset="0"/>
              </a:rPr>
              <a:t>18.18.3  Other Services</a:t>
            </a:r>
          </a:p>
        </p:txBody>
      </p:sp>
      <p:sp>
        <p:nvSpPr>
          <p:cNvPr id="23563" name="Rectangle 10"/>
          <p:cNvSpPr>
            <a:spLocks noChangeArrowheads="1"/>
          </p:cNvSpPr>
          <p:nvPr/>
        </p:nvSpPr>
        <p:spPr bwMode="auto">
          <a:xfrm>
            <a:off x="381000" y="1293813"/>
            <a:ext cx="7924800" cy="946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Let us briefly discuss other services expected from the network layer.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4D6506DC-0125-4306-AE05-FA687B4909DB}" type="slidenum">
              <a:rPr lang="en-US" altLang="en-US" sz="1200" i="0" smtClean="0">
                <a:latin typeface="Arial" panose="020B0604020202020204" pitchFamily="34" charset="0"/>
              </a:rPr>
              <a:pPr/>
              <a:t>11</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5468938"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18-2   PACKET SWITCHING</a:t>
            </a:r>
          </a:p>
          <a:p>
            <a:pPr marL="0" lvl="2">
              <a:defRPr/>
            </a:pPr>
            <a:endParaRPr lang="en-US" i="0" dirty="0">
              <a:effectLst>
                <a:outerShdw blurRad="38100" dist="38100" dir="2700000" algn="tl">
                  <a:srgbClr val="C0C0C0"/>
                </a:outerShdw>
              </a:effectLst>
              <a:latin typeface="Times" pitchFamily="18" charset="0"/>
            </a:endParaRPr>
          </a:p>
        </p:txBody>
      </p:sp>
      <p:sp>
        <p:nvSpPr>
          <p:cNvPr id="25605"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25606" name="Rectangle 8"/>
          <p:cNvSpPr>
            <a:spLocks noChangeArrowheads="1"/>
          </p:cNvSpPr>
          <p:nvPr/>
        </p:nvSpPr>
        <p:spPr bwMode="auto">
          <a:xfrm>
            <a:off x="381000" y="1658938"/>
            <a:ext cx="8077200"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From the discussion of routing and forwarding in the previous section, we infer that a kind of switching occurs at the network layer. A router, in fact, is a switch that creates a connection between an input port and an output port (or a set of output ports), just as an electrical switch connects the input to the output to let electricity flow.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953A841-3CEE-45A7-AA1C-3B0A00673F38}" type="slidenum">
              <a:rPr lang="en-US" altLang="en-US" sz="1200" i="0" smtClean="0">
                <a:latin typeface="Arial" panose="020B0604020202020204" pitchFamily="34" charset="0"/>
              </a:rPr>
              <a:pPr/>
              <a:t>12</a:t>
            </a:fld>
            <a:endParaRPr lang="en-US" altLang="en-US" sz="1200" i="0">
              <a:latin typeface="Arial" panose="020B0604020202020204" pitchFamily="34" charset="0"/>
            </a:endParaRPr>
          </a:p>
        </p:txBody>
      </p:sp>
      <p:sp>
        <p:nvSpPr>
          <p:cNvPr id="2765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2765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4292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18.2.1  Datagram Approach</a:t>
            </a:r>
          </a:p>
        </p:txBody>
      </p:sp>
      <p:sp>
        <p:nvSpPr>
          <p:cNvPr id="27659" name="Rectangle 10"/>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When the Internet started, to make it simple, the network layer was designed to provide a connectionless service in which the network-layer protocol treats each packet independently, with each packet having no relationship to any other packet. The idea was that the network layer is only responsible for delivery of packets from the source to the destination. In this approach, the packets in a message may or may not travel the same path to their destination. Figure 18.3 shows the idea..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F3B76D55-C041-4AEF-B382-A0352452EAFC}" type="slidenum">
              <a:rPr lang="en-US" altLang="en-US" sz="1200" i="0" smtClean="0">
                <a:latin typeface="Arial" panose="020B0604020202020204" pitchFamily="34" charset="0"/>
              </a:rPr>
              <a:pPr/>
              <a:t>13</a:t>
            </a:fld>
            <a:endParaRPr lang="en-US" altLang="en-US" sz="1200" i="0">
              <a:latin typeface="Arial" panose="020B0604020202020204" pitchFamily="34" charset="0"/>
            </a:endParaRPr>
          </a:p>
        </p:txBody>
      </p:sp>
      <p:sp>
        <p:nvSpPr>
          <p:cNvPr id="2969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 </a:t>
            </a:r>
            <a:r>
              <a:rPr lang="en-US" altLang="en-US" sz="2000">
                <a:latin typeface="Times-BoldItalic"/>
              </a:rPr>
              <a:t>A connectionless packet-switched network</a:t>
            </a:r>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338" y="1730375"/>
            <a:ext cx="8272462"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09604AA4-49B9-416F-8533-18C27D5E4B7A}" type="slidenum">
              <a:rPr lang="en-US" altLang="en-US" sz="1200" i="0" smtClean="0">
                <a:latin typeface="Arial" panose="020B0604020202020204" pitchFamily="34" charset="0"/>
              </a:rPr>
              <a:pPr/>
              <a:t>14</a:t>
            </a:fld>
            <a:endParaRPr lang="en-US" altLang="en-US" sz="1200" i="0">
              <a:latin typeface="Arial" panose="020B0604020202020204" pitchFamily="34" charset="0"/>
            </a:endParaRPr>
          </a:p>
        </p:txBody>
      </p:sp>
      <p:sp>
        <p:nvSpPr>
          <p:cNvPr id="31747" name="Rectangle 14"/>
          <p:cNvSpPr>
            <a:spLocks noChangeArrowheads="1"/>
          </p:cNvSpPr>
          <p:nvPr/>
        </p:nvSpPr>
        <p:spPr bwMode="auto">
          <a:xfrm>
            <a:off x="152400" y="136525"/>
            <a:ext cx="89916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18.4:  </a:t>
            </a:r>
            <a:r>
              <a:rPr lang="en-US" altLang="en-US" sz="2000">
                <a:latin typeface="Times-BoldItalic"/>
              </a:rPr>
              <a:t>Forwarding process in a router when used in a                 </a:t>
            </a:r>
          </a:p>
          <a:p>
            <a:r>
              <a:rPr lang="en-US" altLang="en-US" sz="2000">
                <a:latin typeface="Times-BoldItalic"/>
              </a:rPr>
              <a:t>                    connectionless network</a:t>
            </a:r>
          </a:p>
        </p:txBody>
      </p:sp>
      <p:pic>
        <p:nvPicPr>
          <p:cNvPr id="317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832350"/>
            <a:ext cx="6372225"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524000"/>
            <a:ext cx="2865438"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895600"/>
            <a:ext cx="222885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2976563"/>
            <a:ext cx="2540000"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3260725"/>
            <a:ext cx="12509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3065463"/>
            <a:ext cx="18621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3726B2F7-8CA0-4996-953C-4FA81D9C7E43}" type="slidenum">
              <a:rPr lang="en-US" altLang="en-US" sz="1200" i="0" smtClean="0">
                <a:latin typeface="Arial" panose="020B0604020202020204" pitchFamily="34" charset="0"/>
              </a:rPr>
              <a:pPr/>
              <a:t>15</a:t>
            </a:fld>
            <a:endParaRPr lang="en-US" altLang="en-US" sz="1200" i="0">
              <a:latin typeface="Arial" panose="020B0604020202020204" pitchFamily="34" charset="0"/>
            </a:endParaRPr>
          </a:p>
        </p:txBody>
      </p:sp>
      <p:sp>
        <p:nvSpPr>
          <p:cNvPr id="3379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79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80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3380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343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18.2.2  Virtual-Circuit Approach</a:t>
            </a:r>
          </a:p>
        </p:txBody>
      </p:sp>
      <p:sp>
        <p:nvSpPr>
          <p:cNvPr id="33803" name="Rectangle 10"/>
          <p:cNvSpPr>
            <a:spLocks noChangeArrowheads="1"/>
          </p:cNvSpPr>
          <p:nvPr/>
        </p:nvSpPr>
        <p:spPr bwMode="auto">
          <a:xfrm>
            <a:off x="381000" y="1293813"/>
            <a:ext cx="7924800" cy="4789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In a connection-oriented service (also called virtual-circuit approach), there is a relationship between all packets belonging to a message. Before all datagrams in a message can be sent, a virtual connection should be set up to define the path for the datagrams. After connection setup, the datagrams can all follow the same path. In this type of service, not only must the packet contain the source and destination addresses, it must also contain a flow label, a virtual circuit identifier that defines the virtual path the packet should follow.</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D5F61F3B-6D9B-49FD-B6FC-5029AC9D800F}" type="slidenum">
              <a:rPr lang="en-US" altLang="en-US" sz="1200" i="0" smtClean="0">
                <a:latin typeface="Arial" panose="020B0604020202020204" pitchFamily="34" charset="0"/>
              </a:rPr>
              <a:pPr/>
              <a:t>16</a:t>
            </a:fld>
            <a:endParaRPr lang="en-US" altLang="en-US" sz="1200" i="0">
              <a:latin typeface="Arial" panose="020B0604020202020204" pitchFamily="34" charset="0"/>
            </a:endParaRPr>
          </a:p>
        </p:txBody>
      </p:sp>
      <p:sp>
        <p:nvSpPr>
          <p:cNvPr id="3584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18.5:  </a:t>
            </a:r>
            <a:r>
              <a:rPr lang="en-US" altLang="en-US" sz="2000">
                <a:latin typeface="Times-BoldItalic"/>
              </a:rPr>
              <a:t>A virtual-circuit packet-switched network</a:t>
            </a:r>
          </a:p>
        </p:txBody>
      </p:sp>
      <p:pic>
        <p:nvPicPr>
          <p:cNvPr id="3584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125" y="2122488"/>
            <a:ext cx="21812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895600"/>
            <a:ext cx="7872413"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600200"/>
            <a:ext cx="2276475"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3613" y="3657600"/>
            <a:ext cx="22685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0750" y="3124200"/>
            <a:ext cx="18224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22588" y="3429000"/>
            <a:ext cx="201612"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9000" y="4979988"/>
            <a:ext cx="18224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56300" y="4979988"/>
            <a:ext cx="18224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2"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14600" y="2867025"/>
            <a:ext cx="3721100"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3" name="Picture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34025" y="1066800"/>
            <a:ext cx="201930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57A0927C-1C6B-4D2D-8B7D-7A35607EF777}" type="slidenum">
              <a:rPr lang="en-US" altLang="en-US" sz="1200" i="0" smtClean="0">
                <a:latin typeface="Arial" panose="020B0604020202020204" pitchFamily="34" charset="0"/>
              </a:rPr>
              <a:pPr/>
              <a:t>17</a:t>
            </a:fld>
            <a:endParaRPr lang="en-US" altLang="en-US" sz="1200" i="0">
              <a:latin typeface="Arial" panose="020B0604020202020204" pitchFamily="34" charset="0"/>
            </a:endParaRPr>
          </a:p>
        </p:txBody>
      </p:sp>
      <p:sp>
        <p:nvSpPr>
          <p:cNvPr id="37891" name="Rectangle 14"/>
          <p:cNvSpPr>
            <a:spLocks noChangeArrowheads="1"/>
          </p:cNvSpPr>
          <p:nvPr/>
        </p:nvSpPr>
        <p:spPr bwMode="auto">
          <a:xfrm>
            <a:off x="152400" y="136525"/>
            <a:ext cx="88392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18.6:  </a:t>
            </a:r>
            <a:r>
              <a:rPr lang="en-US" altLang="en-US" sz="2000">
                <a:latin typeface="Times-BoldItalic"/>
              </a:rPr>
              <a:t>Forwarding process in a router when used in a virtual                        </a:t>
            </a:r>
          </a:p>
          <a:p>
            <a:r>
              <a:rPr lang="en-US" altLang="en-US" sz="2000">
                <a:latin typeface="Times-BoldItalic"/>
              </a:rPr>
              <a:t>                    circuit network</a:t>
            </a:r>
          </a:p>
        </p:txBody>
      </p:sp>
      <p:pic>
        <p:nvPicPr>
          <p:cNvPr id="3789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513" y="2152650"/>
            <a:ext cx="2224087"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3013" y="4102100"/>
            <a:ext cx="64531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814763"/>
            <a:ext cx="2468563"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3814763"/>
            <a:ext cx="25209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8850" y="3106738"/>
            <a:ext cx="1109663"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3088" y="3103563"/>
            <a:ext cx="823912"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4713" y="4203700"/>
            <a:ext cx="1106487"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08575" y="4206875"/>
            <a:ext cx="10890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7"/>
          <p:cNvGrpSpPr>
            <a:grpSpLocks/>
          </p:cNvGrpSpPr>
          <p:nvPr/>
        </p:nvGrpSpPr>
        <p:grpSpPr bwMode="auto">
          <a:xfrm>
            <a:off x="515938" y="2413000"/>
            <a:ext cx="7789862" cy="2463800"/>
            <a:chOff x="515333" y="2412935"/>
            <a:chExt cx="7790467" cy="2463865"/>
          </a:xfrm>
        </p:grpSpPr>
        <p:pic>
          <p:nvPicPr>
            <p:cNvPr id="399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33" y="2412935"/>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888" y="4652958"/>
              <a:ext cx="132712" cy="22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939"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FD6A18B9-C11B-4356-BDAA-BFEAE528B624}" type="slidenum">
              <a:rPr lang="en-US" altLang="en-US" sz="1200" i="0" smtClean="0">
                <a:latin typeface="Arial" panose="020B0604020202020204" pitchFamily="34" charset="0"/>
              </a:rPr>
              <a:pPr/>
              <a:t>18</a:t>
            </a:fld>
            <a:endParaRPr lang="en-US" altLang="en-US" sz="1200" i="0">
              <a:latin typeface="Arial" panose="020B0604020202020204" pitchFamily="34" charset="0"/>
            </a:endParaRPr>
          </a:p>
        </p:txBody>
      </p:sp>
      <p:sp>
        <p:nvSpPr>
          <p:cNvPr id="39940"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18.7:  </a:t>
            </a:r>
            <a:r>
              <a:rPr lang="en-US" altLang="en-US" sz="2000">
                <a:latin typeface="Times-BoldItalic"/>
              </a:rPr>
              <a:t>Sending request packet in a virtual-circuit network</a:t>
            </a:r>
          </a:p>
        </p:txBody>
      </p:sp>
      <p:pic>
        <p:nvPicPr>
          <p:cNvPr id="399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143000"/>
            <a:ext cx="242411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3097213"/>
            <a:ext cx="333375"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4283075"/>
            <a:ext cx="2193925"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6513" y="3894138"/>
            <a:ext cx="1258887"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0613" y="2709863"/>
            <a:ext cx="2211387" cy="132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6" name="Group 2"/>
          <p:cNvGrpSpPr>
            <a:grpSpLocks/>
          </p:cNvGrpSpPr>
          <p:nvPr/>
        </p:nvGrpSpPr>
        <p:grpSpPr bwMode="auto">
          <a:xfrm>
            <a:off x="990600" y="2627313"/>
            <a:ext cx="1828800" cy="346075"/>
            <a:chOff x="990600" y="2627100"/>
            <a:chExt cx="1828800" cy="346500"/>
          </a:xfrm>
        </p:grpSpPr>
        <p:pic>
          <p:nvPicPr>
            <p:cNvPr id="39958"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9"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17194" y="2627100"/>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7" name="Group 3"/>
          <p:cNvGrpSpPr>
            <a:grpSpLocks/>
          </p:cNvGrpSpPr>
          <p:nvPr/>
        </p:nvGrpSpPr>
        <p:grpSpPr bwMode="auto">
          <a:xfrm>
            <a:off x="2620963" y="2906713"/>
            <a:ext cx="1096962" cy="1355725"/>
            <a:chOff x="2620500" y="2906150"/>
            <a:chExt cx="1098000" cy="1356750"/>
          </a:xfrm>
        </p:grpSpPr>
        <p:pic>
          <p:nvPicPr>
            <p:cNvPr id="39956" name="Picture 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48000" y="2906150"/>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7"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0500" y="3411275"/>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9948"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7475" y="4225925"/>
            <a:ext cx="109696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9" name="Group 4"/>
          <p:cNvGrpSpPr>
            <a:grpSpLocks/>
          </p:cNvGrpSpPr>
          <p:nvPr/>
        </p:nvGrpSpPr>
        <p:grpSpPr bwMode="auto">
          <a:xfrm>
            <a:off x="6096000" y="4225925"/>
            <a:ext cx="1828800" cy="346075"/>
            <a:chOff x="6095999" y="4225661"/>
            <a:chExt cx="1828800" cy="346500"/>
          </a:xfrm>
        </p:grpSpPr>
        <p:pic>
          <p:nvPicPr>
            <p:cNvPr id="39954" name="Picture 10"/>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95999" y="428280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5"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61399" y="4225661"/>
              <a:ext cx="1098000" cy="3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9950"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57400" y="976313"/>
            <a:ext cx="20828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1" name="Picture 1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66925" y="4845050"/>
            <a:ext cx="20193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2"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6800" y="4835525"/>
            <a:ext cx="20193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3" name="Picture 1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302375" y="1033463"/>
            <a:ext cx="1947863"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1"/>
          <p:cNvGrpSpPr>
            <a:grpSpLocks/>
          </p:cNvGrpSpPr>
          <p:nvPr/>
        </p:nvGrpSpPr>
        <p:grpSpPr bwMode="auto">
          <a:xfrm>
            <a:off x="533400" y="2484438"/>
            <a:ext cx="7789863" cy="2536825"/>
            <a:chOff x="533400" y="2428940"/>
            <a:chExt cx="7790467" cy="2536718"/>
          </a:xfrm>
        </p:grpSpPr>
        <p:pic>
          <p:nvPicPr>
            <p:cNvPr id="4200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28940"/>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724" y="4748034"/>
              <a:ext cx="129025" cy="21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87"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52F2A48B-D55A-4ECE-B3BA-671CD99BC767}" type="slidenum">
              <a:rPr lang="en-US" altLang="en-US" sz="1200" i="0" smtClean="0">
                <a:latin typeface="Arial" panose="020B0604020202020204" pitchFamily="34" charset="0"/>
              </a:rPr>
              <a:pPr/>
              <a:t>19</a:t>
            </a:fld>
            <a:endParaRPr lang="en-US" altLang="en-US" sz="1200" i="0">
              <a:latin typeface="Arial" panose="020B0604020202020204" pitchFamily="34" charset="0"/>
            </a:endParaRPr>
          </a:p>
        </p:txBody>
      </p:sp>
      <p:sp>
        <p:nvSpPr>
          <p:cNvPr id="41988" name="Rectangle 14"/>
          <p:cNvSpPr>
            <a:spLocks noChangeArrowheads="1"/>
          </p:cNvSpPr>
          <p:nvPr/>
        </p:nvSpPr>
        <p:spPr bwMode="auto">
          <a:xfrm>
            <a:off x="152400" y="133350"/>
            <a:ext cx="88392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18.8: </a:t>
            </a:r>
            <a:r>
              <a:rPr lang="en-US" altLang="en-US" sz="2000">
                <a:latin typeface="Times-BoldItalic"/>
              </a:rPr>
              <a:t>Sending acknowledgments in a virtual-circuit network</a:t>
            </a:r>
          </a:p>
        </p:txBody>
      </p:sp>
      <p:grpSp>
        <p:nvGrpSpPr>
          <p:cNvPr id="41989" name="Group 2"/>
          <p:cNvGrpSpPr>
            <a:grpSpLocks/>
          </p:cNvGrpSpPr>
          <p:nvPr/>
        </p:nvGrpSpPr>
        <p:grpSpPr bwMode="auto">
          <a:xfrm>
            <a:off x="990600" y="2798763"/>
            <a:ext cx="7023100" cy="1752600"/>
            <a:chOff x="990600" y="2743200"/>
            <a:chExt cx="7023393" cy="1752600"/>
          </a:xfrm>
        </p:grpSpPr>
        <p:pic>
          <p:nvPicPr>
            <p:cNvPr id="4200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8040" y="4323036"/>
              <a:ext cx="2194560" cy="158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3"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0" y="2936395"/>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5"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5193" y="431292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99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39888" y="2714625"/>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22575" y="3470275"/>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11625" y="4330700"/>
            <a:ext cx="5302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34188" y="4297363"/>
            <a:ext cx="5302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45225" y="2717800"/>
            <a:ext cx="223837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Picture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81438" y="3952875"/>
            <a:ext cx="1223962"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6" name="Picture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62200" y="3305175"/>
            <a:ext cx="365125"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7" name="Picture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1000" y="1198563"/>
            <a:ext cx="2446338"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8" name="Picture 1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192338" y="1143000"/>
            <a:ext cx="184626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9" name="Picture 1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33600" y="4927600"/>
            <a:ext cx="18669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0" name="Picture 14"/>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011738" y="4911725"/>
            <a:ext cx="1846262"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01" name="Picture 1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400800" y="1023938"/>
            <a:ext cx="2360613"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1"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2"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3"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4"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5"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6"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7177" name="Rectangle 21"/>
          <p:cNvSpPr>
            <a:spLocks noChangeArrowheads="1"/>
          </p:cNvSpPr>
          <p:nvPr/>
        </p:nvSpPr>
        <p:spPr bwMode="auto">
          <a:xfrm>
            <a:off x="1066800" y="-76200"/>
            <a:ext cx="4441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Outline</a:t>
            </a:r>
          </a:p>
        </p:txBody>
      </p:sp>
      <p:sp>
        <p:nvSpPr>
          <p:cNvPr id="861215" name="Rectangle 31"/>
          <p:cNvSpPr>
            <a:spLocks noChangeArrowheads="1"/>
          </p:cNvSpPr>
          <p:nvPr/>
        </p:nvSpPr>
        <p:spPr bwMode="auto">
          <a:xfrm>
            <a:off x="152400" y="1371600"/>
            <a:ext cx="8153400" cy="4876800"/>
          </a:xfrm>
          <a:prstGeom prst="rect">
            <a:avLst/>
          </a:prstGeom>
          <a:noFill/>
          <a:ln w="9525">
            <a:noFill/>
            <a:miter lim="800000"/>
            <a:headEnd/>
            <a:tailEnd/>
          </a:ln>
          <a:effectLst/>
        </p:spPr>
        <p:txBody>
          <a:bodyPr/>
          <a:lstStyle/>
          <a:p>
            <a:pPr>
              <a:lnSpc>
                <a:spcPct val="200000"/>
              </a:lnSpc>
              <a:defRPr/>
            </a:pPr>
            <a:r>
              <a:rPr lang="en-US" dirty="0">
                <a:solidFill>
                  <a:srgbClr val="FF0000"/>
                </a:solidFill>
                <a:effectLst>
                  <a:outerShdw blurRad="38100" dist="38100" dir="2700000" algn="tl">
                    <a:srgbClr val="000000">
                      <a:alpha val="43137"/>
                    </a:srgbClr>
                  </a:outerShdw>
                </a:effectLst>
                <a:latin typeface="Times"/>
              </a:rPr>
              <a:t>18.1  </a:t>
            </a:r>
            <a:r>
              <a:rPr lang="en-US" dirty="0">
                <a:solidFill>
                  <a:srgbClr val="3366FF"/>
                </a:solidFill>
                <a:effectLst>
                  <a:outerShdw blurRad="38100" dist="38100" dir="2700000" algn="tl">
                    <a:srgbClr val="000000">
                      <a:alpha val="43137"/>
                    </a:srgbClr>
                  </a:outerShdw>
                </a:effectLst>
                <a:latin typeface="Times"/>
              </a:rPr>
              <a:t>NETWORK-LAYER  SERVICES</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18.2  </a:t>
            </a:r>
            <a:r>
              <a:rPr lang="en-US" dirty="0">
                <a:solidFill>
                  <a:srgbClr val="3366FF"/>
                </a:solidFill>
                <a:effectLst>
                  <a:outerShdw blurRad="38100" dist="38100" dir="2700000" algn="tl">
                    <a:srgbClr val="000000">
                      <a:alpha val="43137"/>
                    </a:srgbClr>
                  </a:outerShdw>
                </a:effectLst>
                <a:latin typeface="Times"/>
              </a:rPr>
              <a:t>PACKET SWITCHING</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18.3 </a:t>
            </a:r>
            <a:r>
              <a:rPr lang="en-US" altLang="ar-SA" dirty="0">
                <a:solidFill>
                  <a:srgbClr val="3366FF"/>
                </a:solidFill>
                <a:effectLst>
                  <a:outerShdw blurRad="38100" dist="38100" dir="2700000" algn="tl">
                    <a:srgbClr val="000000">
                      <a:alpha val="43137"/>
                    </a:srgbClr>
                  </a:outerShdw>
                </a:effectLst>
                <a:latin typeface="Times"/>
              </a:rPr>
              <a:t>NETWORK-LAYER PERFORMANCE</a:t>
            </a:r>
            <a:endParaRPr lang="en-US" dirty="0">
              <a:solidFill>
                <a:srgbClr val="3366FF"/>
              </a:solidFill>
              <a:effectLst>
                <a:outerShdw blurRad="38100" dist="38100" dir="2700000" algn="tl">
                  <a:srgbClr val="000000">
                    <a:alpha val="43137"/>
                  </a:srgbClr>
                </a:outerShdw>
              </a:effectLst>
              <a:latin typeface="Times"/>
            </a:endParaRP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18.4  </a:t>
            </a:r>
            <a:r>
              <a:rPr lang="en-US" dirty="0">
                <a:solidFill>
                  <a:srgbClr val="3366FF"/>
                </a:solidFill>
                <a:effectLst>
                  <a:outerShdw blurRad="38100" dist="38100" dir="2700000" algn="tl">
                    <a:srgbClr val="000000">
                      <a:alpha val="43137"/>
                    </a:srgbClr>
                  </a:outerShdw>
                </a:effectLst>
                <a:latin typeface="Times"/>
              </a:rPr>
              <a:t>IPv4 ADDRESSES</a:t>
            </a:r>
          </a:p>
          <a:p>
            <a:pPr>
              <a:lnSpc>
                <a:spcPct val="200000"/>
              </a:lnSpc>
              <a:defRPr/>
            </a:pPr>
            <a:r>
              <a:rPr lang="en-US" dirty="0">
                <a:solidFill>
                  <a:srgbClr val="FF0000"/>
                </a:solidFill>
                <a:effectLst>
                  <a:outerShdw blurRad="38100" dist="38100" dir="2700000" algn="tl">
                    <a:srgbClr val="000000">
                      <a:alpha val="43137"/>
                    </a:srgbClr>
                  </a:outerShdw>
                </a:effectLst>
                <a:latin typeface="Times"/>
              </a:rPr>
              <a:t>18.5 </a:t>
            </a:r>
            <a:r>
              <a:rPr lang="en-US" dirty="0">
                <a:solidFill>
                  <a:srgbClr val="3366FF"/>
                </a:solidFill>
                <a:effectLst>
                  <a:outerShdw blurRad="38100" dist="38100" dir="2700000" algn="tl">
                    <a:srgbClr val="000000">
                      <a:alpha val="43137"/>
                    </a:srgbClr>
                  </a:outerShdw>
                </a:effectLst>
                <a:latin typeface="Times"/>
              </a:rPr>
              <a:t> FORWARDING OF IP PACKETS</a:t>
            </a:r>
          </a:p>
          <a:p>
            <a:pPr>
              <a:lnSpc>
                <a:spcPct val="200000"/>
              </a:lnSpc>
              <a:defRPr/>
            </a:pPr>
            <a:endParaRPr lang="en-US" dirty="0">
              <a:solidFill>
                <a:srgbClr val="3366FF"/>
              </a:solidFill>
              <a:effectLst>
                <a:outerShdw blurRad="38100" dist="38100" dir="2700000" algn="tl">
                  <a:srgbClr val="000000">
                    <a:alpha val="43137"/>
                  </a:srgbClr>
                </a:outerShdw>
              </a:effectLst>
              <a:latin typeface="Times"/>
            </a:endParaRPr>
          </a:p>
          <a:p>
            <a:pPr>
              <a:lnSpc>
                <a:spcPct val="200000"/>
              </a:lnSpc>
              <a:defRPr/>
            </a:pPr>
            <a:r>
              <a:rPr lang="en-US" dirty="0">
                <a:solidFill>
                  <a:srgbClr val="3366FF"/>
                </a:solidFill>
                <a:effectLst>
                  <a:outerShdw blurRad="38100" dist="38100" dir="2700000" algn="tl">
                    <a:srgbClr val="000000">
                      <a:alpha val="43137"/>
                    </a:srgbClr>
                  </a:outerShdw>
                </a:effectLst>
                <a:latin typeface="Times"/>
              </a:rPr>
              <a:t> </a:t>
            </a:r>
            <a:endParaRPr lang="en-US" sz="2400" dirty="0">
              <a:solidFill>
                <a:srgbClr val="FF0000"/>
              </a:solidFill>
              <a:effectLst>
                <a:outerShdw blurRad="38100" dist="38100" dir="2700000" algn="tl">
                  <a:srgbClr val="000000">
                    <a:alpha val="43137"/>
                  </a:srgbClr>
                </a:outerShdw>
              </a:effectLst>
              <a:latin typeface="Times"/>
            </a:endParaRPr>
          </a:p>
          <a:p>
            <a:pPr algn="just">
              <a:lnSpc>
                <a:spcPct val="150000"/>
              </a:lnSpc>
              <a:defRPr/>
            </a:pPr>
            <a:endParaRPr lang="en-US" sz="2400" dirty="0">
              <a:solidFill>
                <a:srgbClr val="FF0000"/>
              </a:solidFill>
              <a:effectLst>
                <a:outerShdw blurRad="38100" dist="38100" dir="2700000" algn="tl">
                  <a:srgbClr val="000000">
                    <a:alpha val="43137"/>
                  </a:srgbClr>
                </a:outerShdw>
              </a:effectLst>
              <a:latin typeface="Times"/>
            </a:endParaRPr>
          </a:p>
          <a:p>
            <a:pPr marL="457200" indent="-457200" algn="just">
              <a:lnSpc>
                <a:spcPct val="150000"/>
              </a:lnSpc>
              <a:spcBef>
                <a:spcPct val="50000"/>
              </a:spcBef>
              <a:buClr>
                <a:schemeClr val="hlink"/>
              </a:buClr>
              <a:defRPr/>
            </a:pPr>
            <a:br>
              <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rPr>
            </a:br>
            <a:endParaRPr lang="en-US" sz="2400" i="0" dirty="0">
              <a:solidFill>
                <a:srgbClr val="FF0000"/>
              </a:solidFill>
              <a:effectLst>
                <a:outerShdw blurRad="38100" dist="38100" dir="2700000" algn="tl">
                  <a:srgbClr val="000000">
                    <a:alpha val="43137"/>
                  </a:srgbClr>
                </a:outerShdw>
              </a:effectLst>
              <a:latin typeface="Palatino" pitchFamily="18" charset="0"/>
              <a:ea typeface="Adobe Fangsong Std R" pitchFamily="18" charset="-128"/>
              <a:cs typeface="Adobe Arabic" pitchFamily="18" charset="-78"/>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1"/>
          <p:cNvGrpSpPr>
            <a:grpSpLocks/>
          </p:cNvGrpSpPr>
          <p:nvPr/>
        </p:nvGrpSpPr>
        <p:grpSpPr bwMode="auto">
          <a:xfrm>
            <a:off x="533400" y="2428875"/>
            <a:ext cx="7789863" cy="2536825"/>
            <a:chOff x="533400" y="2428940"/>
            <a:chExt cx="7790467" cy="2536718"/>
          </a:xfrm>
        </p:grpSpPr>
        <p:pic>
          <p:nvPicPr>
            <p:cNvPr id="440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28940"/>
              <a:ext cx="7790467" cy="237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1724" y="4748034"/>
              <a:ext cx="129025" cy="21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35"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92775499-C6D5-4F60-A5D7-99D0C3017069}" type="slidenum">
              <a:rPr lang="en-US" altLang="en-US" sz="1200" i="0" smtClean="0">
                <a:latin typeface="Arial" panose="020B0604020202020204" pitchFamily="34" charset="0"/>
              </a:rPr>
              <a:pPr/>
              <a:t>20</a:t>
            </a:fld>
            <a:endParaRPr lang="en-US" altLang="en-US" sz="1200" i="0">
              <a:latin typeface="Arial" panose="020B0604020202020204" pitchFamily="34" charset="0"/>
            </a:endParaRPr>
          </a:p>
        </p:txBody>
      </p:sp>
      <p:sp>
        <p:nvSpPr>
          <p:cNvPr id="44036" name="Rectangle 14"/>
          <p:cNvSpPr>
            <a:spLocks noChangeArrowheads="1"/>
          </p:cNvSpPr>
          <p:nvPr/>
        </p:nvSpPr>
        <p:spPr bwMode="auto">
          <a:xfrm>
            <a:off x="152400" y="133350"/>
            <a:ext cx="89916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18.9: </a:t>
            </a:r>
            <a:r>
              <a:rPr lang="en-US" altLang="en-US" sz="2000">
                <a:latin typeface="Times-BoldItalic"/>
              </a:rPr>
              <a:t>Flow of one packet in an established virtual circuit</a:t>
            </a:r>
          </a:p>
        </p:txBody>
      </p:sp>
      <p:grpSp>
        <p:nvGrpSpPr>
          <p:cNvPr id="44037" name="Group 2"/>
          <p:cNvGrpSpPr>
            <a:grpSpLocks/>
          </p:cNvGrpSpPr>
          <p:nvPr/>
        </p:nvGrpSpPr>
        <p:grpSpPr bwMode="auto">
          <a:xfrm>
            <a:off x="990600" y="2743200"/>
            <a:ext cx="7023100" cy="1752600"/>
            <a:chOff x="990600" y="2743200"/>
            <a:chExt cx="7023393" cy="1752600"/>
          </a:xfrm>
        </p:grpSpPr>
        <p:pic>
          <p:nvPicPr>
            <p:cNvPr id="4405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8040" y="4323036"/>
              <a:ext cx="2194560" cy="158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600" y="2743200"/>
              <a:ext cx="1828800" cy="1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3"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0" y="2936395"/>
              <a:ext cx="121500" cy="13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4"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5193" y="4312920"/>
              <a:ext cx="182880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038" name="Group 3"/>
          <p:cNvGrpSpPr>
            <a:grpSpLocks/>
          </p:cNvGrpSpPr>
          <p:nvPr/>
        </p:nvGrpSpPr>
        <p:grpSpPr bwMode="auto">
          <a:xfrm>
            <a:off x="2243138" y="1192213"/>
            <a:ext cx="4594225" cy="5019675"/>
            <a:chOff x="2243072" y="1191717"/>
            <a:chExt cx="4593684" cy="5020363"/>
          </a:xfrm>
        </p:grpSpPr>
        <p:pic>
          <p:nvPicPr>
            <p:cNvPr id="4404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43072" y="1191717"/>
              <a:ext cx="1731356" cy="1237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9"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43072" y="4856846"/>
              <a:ext cx="1731356" cy="134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50"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05400" y="4856846"/>
              <a:ext cx="1731356" cy="135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039" name="Picture 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4963" y="1333500"/>
            <a:ext cx="1798637"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04038" y="2917825"/>
            <a:ext cx="1554162"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Picture 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290638" y="2590800"/>
            <a:ext cx="1223962"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2" name="Picture 9"/>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509838" y="3435350"/>
            <a:ext cx="1223962"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Picture 10"/>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883025" y="4248150"/>
            <a:ext cx="122555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11"/>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8113" y="4203700"/>
            <a:ext cx="122396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5" name="Picture 1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192338" y="3184525"/>
            <a:ext cx="9366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6" name="Picture 13"/>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000500" y="4021138"/>
            <a:ext cx="1028700" cy="9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7" name="Picture 14"/>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904038" y="1192213"/>
            <a:ext cx="1998662"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1" name="Slide Number Placeholder 1">
            <a:extLst>
              <a:ext uri="{FF2B5EF4-FFF2-40B4-BE49-F238E27FC236}">
                <a16:creationId xmlns:a16="http://schemas.microsoft.com/office/drawing/2014/main" id="{75771031-6F5A-4FFF-A08E-4031602F0A6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A1AAEB53-28B2-407E-84EE-273E406FF74F}" type="slidenum">
              <a:rPr lang="en-US" altLang="ar-SA" sz="1200" i="0">
                <a:latin typeface="Arial" panose="020B0604020202020204" pitchFamily="34" charset="0"/>
              </a:rPr>
              <a:pPr eaLnBrk="1" hangingPunct="1"/>
              <a:t>21</a:t>
            </a:fld>
            <a:endParaRPr lang="en-US" altLang="ar-SA" sz="1200" i="0">
              <a:latin typeface="Arial" panose="020B0604020202020204" pitchFamily="34" charset="0"/>
            </a:endParaRPr>
          </a:p>
        </p:txBody>
      </p:sp>
      <p:sp>
        <p:nvSpPr>
          <p:cNvPr id="911362" name="Rectangle 2">
            <a:extLst>
              <a:ext uri="{FF2B5EF4-FFF2-40B4-BE49-F238E27FC236}">
                <a16:creationId xmlns:a16="http://schemas.microsoft.com/office/drawing/2014/main" id="{7165BCB8-7B79-41CB-B519-291828E5E7CB}"/>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eaLnBrk="0" hangingPunct="0">
              <a:defRPr/>
            </a:pPr>
            <a:endParaRPr lang="en-US" i="0" dirty="0">
              <a:effectLst>
                <a:outerShdw blurRad="38100" dist="38100" dir="2700000" algn="tl">
                  <a:srgbClr val="FFFFFF"/>
                </a:outerShdw>
              </a:effectLst>
              <a:latin typeface="Times New Roman" pitchFamily="18" charset="0"/>
            </a:endParaRPr>
          </a:p>
        </p:txBody>
      </p:sp>
      <p:sp>
        <p:nvSpPr>
          <p:cNvPr id="911363" name="Text Box 3">
            <a:extLst>
              <a:ext uri="{FF2B5EF4-FFF2-40B4-BE49-F238E27FC236}">
                <a16:creationId xmlns:a16="http://schemas.microsoft.com/office/drawing/2014/main" id="{054DF364-1257-4C5E-8305-103E5A74FEBA}"/>
              </a:ext>
            </a:extLst>
          </p:cNvPr>
          <p:cNvSpPr txBox="1">
            <a:spLocks noChangeArrowheads="1"/>
          </p:cNvSpPr>
          <p:nvPr/>
        </p:nvSpPr>
        <p:spPr bwMode="auto">
          <a:xfrm>
            <a:off x="228600" y="406400"/>
            <a:ext cx="8269288" cy="1066800"/>
          </a:xfrm>
          <a:prstGeom prst="rect">
            <a:avLst/>
          </a:prstGeom>
          <a:noFill/>
          <a:ln w="9525">
            <a:noFill/>
            <a:miter lim="800000"/>
            <a:headEnd/>
            <a:tailEnd/>
          </a:ln>
          <a:effectLst/>
        </p:spPr>
        <p:txBody>
          <a:bodyPr wrap="none">
            <a:spAutoFit/>
          </a:bodyPr>
          <a:lstStyle/>
          <a:p>
            <a:pPr marL="0" lvl="2" eaLnBrk="0" hangingPunct="0">
              <a:defRPr/>
            </a:pPr>
            <a:r>
              <a:rPr lang="en-US" i="0" dirty="0">
                <a:effectLst>
                  <a:outerShdw blurRad="38100" dist="38100" dir="2700000" algn="tl">
                    <a:srgbClr val="C0C0C0"/>
                  </a:outerShdw>
                </a:effectLst>
                <a:latin typeface="Times New Roman" pitchFamily="18" charset="0"/>
                <a:cs typeface="Times New Roman" pitchFamily="18" charset="0"/>
              </a:rPr>
              <a:t>18-3   NETWORK-LAYER PERFORMANCE</a:t>
            </a:r>
          </a:p>
          <a:p>
            <a:pPr marL="0" lvl="2" eaLnBrk="0" hangingPunct="0">
              <a:defRPr/>
            </a:pPr>
            <a:endParaRPr lang="en-US" i="0" dirty="0">
              <a:effectLst>
                <a:outerShdw blurRad="38100" dist="38100" dir="2700000" algn="tl">
                  <a:srgbClr val="C0C0C0"/>
                </a:outerShdw>
              </a:effectLst>
              <a:latin typeface="Times" pitchFamily="18" charset="0"/>
            </a:endParaRPr>
          </a:p>
        </p:txBody>
      </p:sp>
      <p:sp>
        <p:nvSpPr>
          <p:cNvPr id="56324" name="Text Box 4">
            <a:extLst>
              <a:ext uri="{FF2B5EF4-FFF2-40B4-BE49-F238E27FC236}">
                <a16:creationId xmlns:a16="http://schemas.microsoft.com/office/drawing/2014/main" id="{435A5FD1-746B-42C7-9CD1-7CBBB45561C7}"/>
              </a:ext>
            </a:extLst>
          </p:cNvPr>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ar-SA" altLang="ar-SA" sz="1800" i="0">
              <a:latin typeface="Times New Roman" panose="02020603050405020304" pitchFamily="18" charset="0"/>
            </a:endParaRPr>
          </a:p>
        </p:txBody>
      </p:sp>
      <p:sp>
        <p:nvSpPr>
          <p:cNvPr id="56325" name="Rectangle 8">
            <a:extLst>
              <a:ext uri="{FF2B5EF4-FFF2-40B4-BE49-F238E27FC236}">
                <a16:creationId xmlns:a16="http://schemas.microsoft.com/office/drawing/2014/main" id="{4106196B-25F2-4BED-B943-B992B2E2BCD6}"/>
              </a:ext>
            </a:extLst>
          </p:cNvPr>
          <p:cNvSpPr>
            <a:spLocks noChangeArrowheads="1"/>
          </p:cNvSpPr>
          <p:nvPr/>
        </p:nvSpPr>
        <p:spPr bwMode="auto">
          <a:xfrm>
            <a:off x="381000" y="1658938"/>
            <a:ext cx="80772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ar-SA">
                <a:latin typeface="Times-Roman"/>
              </a:rPr>
              <a:t>The upper-layer protocols that use the service of the network layer expect to receive an ideal service, but the network layer is not perfect. The performance of a network can be measured in terms of delay, throughput, and packet loss. Congestion control is an issue that can improve the performance. </a:t>
            </a:r>
          </a:p>
        </p:txBody>
      </p:sp>
    </p:spTree>
    <p:extLst>
      <p:ext uri="{BB962C8B-B14F-4D97-AF65-F5344CB8AC3E}">
        <p14:creationId xmlns:p14="http://schemas.microsoft.com/office/powerpoint/2010/main" val="3877071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Number Placeholder 1">
            <a:extLst>
              <a:ext uri="{FF2B5EF4-FFF2-40B4-BE49-F238E27FC236}">
                <a16:creationId xmlns:a16="http://schemas.microsoft.com/office/drawing/2014/main" id="{3563936F-64D4-489B-91CA-64B7BA84C54E}"/>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DA30EDDE-5364-441B-8829-3380CB13C1C7}" type="slidenum">
              <a:rPr lang="en-US" altLang="ar-SA" sz="1200" i="0">
                <a:latin typeface="Arial" panose="020B0604020202020204" pitchFamily="34" charset="0"/>
              </a:rPr>
              <a:pPr eaLnBrk="1" hangingPunct="1"/>
              <a:t>22</a:t>
            </a:fld>
            <a:endParaRPr lang="en-US" altLang="ar-SA" sz="1200" i="0">
              <a:latin typeface="Arial" panose="020B0604020202020204" pitchFamily="34" charset="0"/>
            </a:endParaRPr>
          </a:p>
        </p:txBody>
      </p:sp>
      <p:sp>
        <p:nvSpPr>
          <p:cNvPr id="58370" name="Rectangle 2">
            <a:extLst>
              <a:ext uri="{FF2B5EF4-FFF2-40B4-BE49-F238E27FC236}">
                <a16:creationId xmlns:a16="http://schemas.microsoft.com/office/drawing/2014/main" id="{CA0B9048-40F6-40C3-9B78-76D1BF78FE3D}"/>
              </a:ext>
            </a:extLst>
          </p:cNvPr>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1" name="Rectangle 3">
            <a:extLst>
              <a:ext uri="{FF2B5EF4-FFF2-40B4-BE49-F238E27FC236}">
                <a16:creationId xmlns:a16="http://schemas.microsoft.com/office/drawing/2014/main" id="{19E02322-7147-4AEF-BA81-A63DA1AF5182}"/>
              </a:ext>
            </a:extLst>
          </p:cNvPr>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2" name="Rectangle 4">
            <a:extLst>
              <a:ext uri="{FF2B5EF4-FFF2-40B4-BE49-F238E27FC236}">
                <a16:creationId xmlns:a16="http://schemas.microsoft.com/office/drawing/2014/main" id="{7CA439DA-C555-4135-82F6-E7BE2CF952EA}"/>
              </a:ext>
            </a:extLst>
          </p:cNvPr>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3" name="Rectangle 5">
            <a:extLst>
              <a:ext uri="{FF2B5EF4-FFF2-40B4-BE49-F238E27FC236}">
                <a16:creationId xmlns:a16="http://schemas.microsoft.com/office/drawing/2014/main" id="{3A129EE6-B0CE-4803-AC2A-C32335B465AE}"/>
              </a:ext>
            </a:extLst>
          </p:cNvPr>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4" name="Rectangle 6">
            <a:extLst>
              <a:ext uri="{FF2B5EF4-FFF2-40B4-BE49-F238E27FC236}">
                <a16:creationId xmlns:a16="http://schemas.microsoft.com/office/drawing/2014/main" id="{16ABFC35-4F29-469A-AA23-1959BF2B039F}"/>
              </a:ext>
            </a:extLst>
          </p:cNvPr>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5" name="Rectangle 7">
            <a:extLst>
              <a:ext uri="{FF2B5EF4-FFF2-40B4-BE49-F238E27FC236}">
                <a16:creationId xmlns:a16="http://schemas.microsoft.com/office/drawing/2014/main" id="{AB3DB55B-9E1C-4D19-9FBA-160698C78422}"/>
              </a:ext>
            </a:extLst>
          </p:cNvPr>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58376" name="Rectangle 8">
            <a:extLst>
              <a:ext uri="{FF2B5EF4-FFF2-40B4-BE49-F238E27FC236}">
                <a16:creationId xmlns:a16="http://schemas.microsoft.com/office/drawing/2014/main" id="{42FBEE61-A103-4E8A-A7DB-B168BA3A9A5A}"/>
              </a:ext>
            </a:extLst>
          </p:cNvPr>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8202" name="Text Box 9">
            <a:extLst>
              <a:ext uri="{FF2B5EF4-FFF2-40B4-BE49-F238E27FC236}">
                <a16:creationId xmlns:a16="http://schemas.microsoft.com/office/drawing/2014/main" id="{D233C9FA-FAEF-471E-9B7B-52A99D3F9676}"/>
              </a:ext>
            </a:extLst>
          </p:cNvPr>
          <p:cNvSpPr txBox="1">
            <a:spLocks noChangeArrowheads="1"/>
          </p:cNvSpPr>
          <p:nvPr/>
        </p:nvSpPr>
        <p:spPr bwMode="auto">
          <a:xfrm>
            <a:off x="1106488" y="0"/>
            <a:ext cx="26479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0" hangingPunct="0">
              <a:defRPr/>
            </a:pPr>
            <a:r>
              <a:rPr lang="en-US" sz="3600" dirty="0">
                <a:solidFill>
                  <a:schemeClr val="hlink"/>
                </a:solidFill>
                <a:effectLst>
                  <a:outerShdw blurRad="38100" dist="38100" dir="2700000" algn="tl">
                    <a:srgbClr val="000000">
                      <a:alpha val="43137"/>
                    </a:srgbClr>
                  </a:outerShdw>
                </a:effectLst>
                <a:latin typeface="Times New Roman" pitchFamily="18" charset="0"/>
              </a:rPr>
              <a:t>18.3.1  Delay</a:t>
            </a:r>
          </a:p>
        </p:txBody>
      </p:sp>
      <mc:AlternateContent xmlns:mc="http://schemas.openxmlformats.org/markup-compatibility/2006" xmlns:a14="http://schemas.microsoft.com/office/drawing/2010/main">
        <mc:Choice Requires="a14">
          <p:sp>
            <p:nvSpPr>
              <p:cNvPr id="58378" name="Rectangle 10">
                <a:extLst>
                  <a:ext uri="{FF2B5EF4-FFF2-40B4-BE49-F238E27FC236}">
                    <a16:creationId xmlns:a16="http://schemas.microsoft.com/office/drawing/2014/main" id="{B2D52B29-32F9-4AE2-BAAC-FD0AFFC130D8}"/>
                  </a:ext>
                </a:extLst>
              </p:cNvPr>
              <p:cNvSpPr>
                <a:spLocks noChangeArrowheads="1"/>
              </p:cNvSpPr>
              <p:nvPr/>
            </p:nvSpPr>
            <p:spPr bwMode="auto">
              <a:xfrm>
                <a:off x="381000" y="1293813"/>
                <a:ext cx="8578850" cy="5340308"/>
              </a:xfrm>
              <a:prstGeom prst="rect">
                <a:avLst/>
              </a:prstGeom>
              <a:solidFill>
                <a:schemeClr val="bg1"/>
              </a:solidFill>
              <a:ln>
                <a:noFill/>
              </a:ln>
              <a:extLst>
                <a:ext uri="{91240B29-F687-4F45-9708-019B960494DF}">
                  <a14:hiddenLine w="9525">
                    <a:solidFill>
                      <a:srgbClr val="000000"/>
                    </a:solidFill>
                    <a:miter lim="800000"/>
                    <a:headEnd/>
                    <a:tailEnd/>
                  </a14:hiddenLine>
                </a:ext>
              </a:extLst>
            </p:spPr>
            <p:txBody>
              <a:bodyPr wrap="squar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ar-SA" sz="2800" dirty="0">
                    <a:latin typeface="Times New Roman" panose="02020603050405020304" pitchFamily="18" charset="0"/>
                  </a:rPr>
                  <a:t>All of us expect instantaneous response from a network, but a packet, from its source to its destination, encounters delays. The delays in a network can be divided into four types: transmission delay, propagation delay, processing delay, and queuing delay. </a:t>
                </a:r>
              </a:p>
              <a:p>
                <a:pPr algn="just"/>
                <a:endParaRPr lang="en-US" altLang="ar-SA" sz="2800" dirty="0">
                  <a:latin typeface="Times New Roman" panose="02020603050405020304" pitchFamily="18" charset="0"/>
                </a:endParaRPr>
              </a:p>
              <a:p>
                <a:pPr algn="just"/>
                <a:endParaRPr lang="en-US" altLang="ar-SA" sz="2800" dirty="0">
                  <a:latin typeface="Times New Roman" panose="02020603050405020304" pitchFamily="18" charset="0"/>
                </a:endParaRPr>
              </a:p>
              <a:p>
                <a:pPr algn="just"/>
                <a:endParaRPr lang="en-US" altLang="ar-SA" sz="2800" dirty="0">
                  <a:latin typeface="Times New Roman" panose="02020603050405020304" pitchFamily="18" charset="0"/>
                </a:endParaRPr>
              </a:p>
              <a:p>
                <a:r>
                  <a:rPr lang="en-US" altLang="ar-SA" sz="2800" dirty="0">
                    <a:latin typeface="Times New Roman" panose="02020603050405020304" pitchFamily="18" charset="0"/>
                  </a:rPr>
                  <a:t>Total Delay = (N+1) (</a:t>
                </a:r>
                <a14:m>
                  <m:oMath xmlns:m="http://schemas.openxmlformats.org/officeDocument/2006/math">
                    <m:sSub>
                      <m:sSubPr>
                        <m:ctrlPr>
                          <a:rPr lang="pt-BR" altLang="ar-SA" sz="2800" i="1" smtClean="0">
                            <a:latin typeface="Cambria Math" panose="02040503050406030204" pitchFamily="18" charset="0"/>
                          </a:rPr>
                        </m:ctrlPr>
                      </m:sSubPr>
                      <m:e>
                        <m:r>
                          <a:rPr lang="en-US" altLang="ar-SA" sz="2800" b="1" i="1" smtClean="0">
                            <a:latin typeface="Cambria Math" panose="02040503050406030204" pitchFamily="18" charset="0"/>
                          </a:rPr>
                          <m:t>𝑫𝒆𝒍𝒂𝒚</m:t>
                        </m:r>
                      </m:e>
                      <m:sub>
                        <m:r>
                          <a:rPr lang="en-US" altLang="ar-SA" sz="2800" b="1" i="1" smtClean="0">
                            <a:latin typeface="Cambria Math" panose="02040503050406030204" pitchFamily="18" charset="0"/>
                          </a:rPr>
                          <m:t>𝒑𝒒</m:t>
                        </m:r>
                      </m:sub>
                    </m:sSub>
                    <m:r>
                      <a:rPr lang="en-US" altLang="ar-SA" sz="2800" b="1" i="1" smtClean="0">
                        <a:latin typeface="Cambria Math" panose="02040503050406030204" pitchFamily="18" charset="0"/>
                      </a:rPr>
                      <m:t>+</m:t>
                    </m:r>
                    <m:sSub>
                      <m:sSubPr>
                        <m:ctrlPr>
                          <a:rPr lang="pt-BR" altLang="ar-SA" sz="2800" i="1">
                            <a:latin typeface="Cambria Math" panose="02040503050406030204" pitchFamily="18" charset="0"/>
                          </a:rPr>
                        </m:ctrlPr>
                      </m:sSubPr>
                      <m:e>
                        <m:r>
                          <a:rPr lang="en-US" altLang="ar-SA" sz="2800">
                            <a:latin typeface="Cambria Math" panose="02040503050406030204" pitchFamily="18" charset="0"/>
                          </a:rPr>
                          <m:t>𝑫𝒆𝒍𝒂𝒚</m:t>
                        </m:r>
                      </m:e>
                      <m:sub>
                        <m:r>
                          <a:rPr lang="en-US" altLang="ar-SA" sz="2800" b="1" i="1" smtClean="0">
                            <a:latin typeface="Cambria Math" panose="02040503050406030204" pitchFamily="18" charset="0"/>
                          </a:rPr>
                          <m:t>𝒑𝒓</m:t>
                        </m:r>
                      </m:sub>
                    </m:sSub>
                    <m:r>
                      <a:rPr lang="en-US" altLang="ar-SA" sz="2800" b="1" i="1" smtClean="0">
                        <a:latin typeface="Cambria Math" panose="02040503050406030204" pitchFamily="18" charset="0"/>
                      </a:rPr>
                      <m:t>+</m:t>
                    </m:r>
                    <m:sSub>
                      <m:sSubPr>
                        <m:ctrlPr>
                          <a:rPr lang="pt-BR" altLang="ar-SA" sz="2800" i="1">
                            <a:latin typeface="Cambria Math" panose="02040503050406030204" pitchFamily="18" charset="0"/>
                          </a:rPr>
                        </m:ctrlPr>
                      </m:sSubPr>
                      <m:e>
                        <m:r>
                          <a:rPr lang="en-US" altLang="ar-SA" sz="2800">
                            <a:latin typeface="Cambria Math" panose="02040503050406030204" pitchFamily="18" charset="0"/>
                          </a:rPr>
                          <m:t>𝑫𝒆𝒍𝒂𝒚</m:t>
                        </m:r>
                      </m:e>
                      <m:sub>
                        <m:r>
                          <a:rPr lang="en-US" altLang="ar-SA" sz="2800">
                            <a:latin typeface="Cambria Math" panose="02040503050406030204" pitchFamily="18" charset="0"/>
                          </a:rPr>
                          <m:t>𝒕𝒓</m:t>
                        </m:r>
                      </m:sub>
                    </m:sSub>
                    <m:r>
                      <a:rPr lang="en-US" altLang="ar-SA" sz="2800" b="1" i="1" smtClean="0">
                        <a:latin typeface="Cambria Math" panose="02040503050406030204" pitchFamily="18" charset="0"/>
                      </a:rPr>
                      <m:t>)</m:t>
                    </m:r>
                    <m:r>
                      <a:rPr lang="pt-BR" altLang="ar-SA" sz="2800" i="1" smtClean="0">
                        <a:latin typeface="Cambria Math" panose="02040503050406030204" pitchFamily="18" charset="0"/>
                      </a:rPr>
                      <m:t>+</m:t>
                    </m:r>
                  </m:oMath>
                </a14:m>
                <a:r>
                  <a:rPr lang="en-US" altLang="ar-SA" sz="2800" dirty="0">
                    <a:latin typeface="Times New Roman" panose="02020603050405020304" pitchFamily="18" charset="0"/>
                  </a:rPr>
                  <a:t> (n) (</a:t>
                </a:r>
                <a14:m>
                  <m:oMath xmlns:m="http://schemas.openxmlformats.org/officeDocument/2006/math">
                    <m:sSub>
                      <m:sSubPr>
                        <m:ctrlPr>
                          <a:rPr lang="pt-BR" altLang="ar-SA" sz="2800" i="1">
                            <a:latin typeface="Cambria Math" panose="02040503050406030204" pitchFamily="18" charset="0"/>
                          </a:rPr>
                        </m:ctrlPr>
                      </m:sSubPr>
                      <m:e>
                        <m:r>
                          <a:rPr lang="en-US" altLang="ar-SA" sz="2800">
                            <a:latin typeface="Cambria Math" panose="02040503050406030204" pitchFamily="18" charset="0"/>
                          </a:rPr>
                          <m:t>𝑫𝒆𝒍𝒂𝒚</m:t>
                        </m:r>
                      </m:e>
                      <m:sub>
                        <m:r>
                          <a:rPr lang="en-US" altLang="ar-SA" sz="2800" b="1" i="1" smtClean="0">
                            <a:latin typeface="Cambria Math" panose="02040503050406030204" pitchFamily="18" charset="0"/>
                          </a:rPr>
                          <m:t>𝒒𝒖</m:t>
                        </m:r>
                      </m:sub>
                    </m:sSub>
                  </m:oMath>
                </a14:m>
                <a:r>
                  <a:rPr lang="en-US" altLang="ar-SA" sz="2800" dirty="0">
                    <a:latin typeface="Times New Roman" panose="02020603050405020304" pitchFamily="18" charset="0"/>
                  </a:rPr>
                  <a:t>)</a:t>
                </a:r>
              </a:p>
              <a:p>
                <a:pPr algn="just"/>
                <a:endParaRPr lang="en-US" altLang="ar-SA" sz="2800" dirty="0">
                  <a:latin typeface="Times New Roman" panose="02020603050405020304" pitchFamily="18" charset="0"/>
                </a:endParaRPr>
              </a:p>
            </p:txBody>
          </p:sp>
        </mc:Choice>
        <mc:Fallback xmlns="">
          <p:sp>
            <p:nvSpPr>
              <p:cNvPr id="58378" name="Rectangle 10">
                <a:extLst>
                  <a:ext uri="{FF2B5EF4-FFF2-40B4-BE49-F238E27FC236}">
                    <a16:creationId xmlns:a16="http://schemas.microsoft.com/office/drawing/2014/main" id="{B2D52B29-32F9-4AE2-BAAC-FD0AFFC130D8}"/>
                  </a:ext>
                </a:extLst>
              </p:cNvPr>
              <p:cNvSpPr>
                <a:spLocks noRot="1" noChangeAspect="1" noMove="1" noResize="1" noEditPoints="1" noAdjustHandles="1" noChangeArrowheads="1" noChangeShapeType="1" noTextEdit="1"/>
              </p:cNvSpPr>
              <p:nvPr/>
            </p:nvSpPr>
            <p:spPr bwMode="auto">
              <a:xfrm>
                <a:off x="381000" y="1293813"/>
                <a:ext cx="8578850" cy="5340308"/>
              </a:xfrm>
              <a:prstGeom prst="rect">
                <a:avLst/>
              </a:prstGeom>
              <a:blipFill>
                <a:blip r:embed="rId3"/>
                <a:stretch>
                  <a:fillRect l="-1493" t="-1142" r="-142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ar-SA">
                    <a:noFill/>
                  </a:rPr>
                  <a:t> </a:t>
                </a:r>
              </a:p>
            </p:txBody>
          </p:sp>
        </mc:Fallback>
      </mc:AlternateContent>
    </p:spTree>
    <p:extLst>
      <p:ext uri="{BB962C8B-B14F-4D97-AF65-F5344CB8AC3E}">
        <p14:creationId xmlns:p14="http://schemas.microsoft.com/office/powerpoint/2010/main" val="26695501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Number Placeholder 1">
            <a:extLst>
              <a:ext uri="{FF2B5EF4-FFF2-40B4-BE49-F238E27FC236}">
                <a16:creationId xmlns:a16="http://schemas.microsoft.com/office/drawing/2014/main" id="{1ECF2913-8708-488C-8826-0C7AFB7F754E}"/>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F9B9FD1D-6B9A-4D1C-8D7F-E18960B5E833}" type="slidenum">
              <a:rPr lang="en-US" altLang="ar-SA" sz="1200" i="0">
                <a:latin typeface="Arial" panose="020B0604020202020204" pitchFamily="34" charset="0"/>
              </a:rPr>
              <a:pPr eaLnBrk="1" hangingPunct="1"/>
              <a:t>23</a:t>
            </a:fld>
            <a:endParaRPr lang="en-US" altLang="ar-SA" sz="1200" i="0">
              <a:latin typeface="Arial" panose="020B0604020202020204" pitchFamily="34" charset="0"/>
            </a:endParaRPr>
          </a:p>
        </p:txBody>
      </p:sp>
      <p:sp>
        <p:nvSpPr>
          <p:cNvPr id="60418" name="Rectangle 2">
            <a:extLst>
              <a:ext uri="{FF2B5EF4-FFF2-40B4-BE49-F238E27FC236}">
                <a16:creationId xmlns:a16="http://schemas.microsoft.com/office/drawing/2014/main" id="{B08F7B9D-A0CB-4E75-8C34-CFA02BE48905}"/>
              </a:ext>
            </a:extLst>
          </p:cNvPr>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19" name="Rectangle 3">
            <a:extLst>
              <a:ext uri="{FF2B5EF4-FFF2-40B4-BE49-F238E27FC236}">
                <a16:creationId xmlns:a16="http://schemas.microsoft.com/office/drawing/2014/main" id="{55DDED01-1D28-455B-9496-C32CDE2AF22B}"/>
              </a:ext>
            </a:extLst>
          </p:cNvPr>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20" name="Rectangle 4">
            <a:extLst>
              <a:ext uri="{FF2B5EF4-FFF2-40B4-BE49-F238E27FC236}">
                <a16:creationId xmlns:a16="http://schemas.microsoft.com/office/drawing/2014/main" id="{CAF15C09-2110-4BB2-981A-90F455CA5222}"/>
              </a:ext>
            </a:extLst>
          </p:cNvPr>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21" name="Rectangle 5">
            <a:extLst>
              <a:ext uri="{FF2B5EF4-FFF2-40B4-BE49-F238E27FC236}">
                <a16:creationId xmlns:a16="http://schemas.microsoft.com/office/drawing/2014/main" id="{882C19DB-0007-43C3-A922-B87308057439}"/>
              </a:ext>
            </a:extLst>
          </p:cNvPr>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22" name="Rectangle 6">
            <a:extLst>
              <a:ext uri="{FF2B5EF4-FFF2-40B4-BE49-F238E27FC236}">
                <a16:creationId xmlns:a16="http://schemas.microsoft.com/office/drawing/2014/main" id="{1B6A7DB6-4558-454E-9A1D-0C306D1D40EF}"/>
              </a:ext>
            </a:extLst>
          </p:cNvPr>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23" name="Rectangle 7">
            <a:extLst>
              <a:ext uri="{FF2B5EF4-FFF2-40B4-BE49-F238E27FC236}">
                <a16:creationId xmlns:a16="http://schemas.microsoft.com/office/drawing/2014/main" id="{8C5D2B60-4424-434D-8580-9ABB30AB025D}"/>
              </a:ext>
            </a:extLst>
          </p:cNvPr>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0424" name="Rectangle 8">
            <a:extLst>
              <a:ext uri="{FF2B5EF4-FFF2-40B4-BE49-F238E27FC236}">
                <a16:creationId xmlns:a16="http://schemas.microsoft.com/office/drawing/2014/main" id="{33CA096C-815D-41FA-9D2C-ECA2DCF98928}"/>
              </a:ext>
            </a:extLst>
          </p:cNvPr>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8202" name="Text Box 9">
            <a:extLst>
              <a:ext uri="{FF2B5EF4-FFF2-40B4-BE49-F238E27FC236}">
                <a16:creationId xmlns:a16="http://schemas.microsoft.com/office/drawing/2014/main" id="{33220AEC-DD1E-4B4A-A474-F1562AA98E7F}"/>
              </a:ext>
            </a:extLst>
          </p:cNvPr>
          <p:cNvSpPr txBox="1">
            <a:spLocks noChangeArrowheads="1"/>
          </p:cNvSpPr>
          <p:nvPr/>
        </p:nvSpPr>
        <p:spPr bwMode="auto">
          <a:xfrm>
            <a:off x="1106488" y="0"/>
            <a:ext cx="38417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0" hangingPunct="0">
              <a:defRPr/>
            </a:pPr>
            <a:r>
              <a:rPr lang="en-US" sz="3600" dirty="0">
                <a:solidFill>
                  <a:schemeClr val="hlink"/>
                </a:solidFill>
                <a:effectLst>
                  <a:outerShdw blurRad="38100" dist="38100" dir="2700000" algn="tl">
                    <a:srgbClr val="000000">
                      <a:alpha val="43137"/>
                    </a:srgbClr>
                  </a:outerShdw>
                </a:effectLst>
                <a:latin typeface="Times New Roman" pitchFamily="18" charset="0"/>
              </a:rPr>
              <a:t>18.3.2  Throughput</a:t>
            </a:r>
          </a:p>
        </p:txBody>
      </p:sp>
      <p:sp>
        <p:nvSpPr>
          <p:cNvPr id="60426" name="Rectangle 10">
            <a:extLst>
              <a:ext uri="{FF2B5EF4-FFF2-40B4-BE49-F238E27FC236}">
                <a16:creationId xmlns:a16="http://schemas.microsoft.com/office/drawing/2014/main" id="{E906D21C-35E1-4824-882D-71831480D52B}"/>
              </a:ext>
            </a:extLst>
          </p:cNvPr>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ar-SA" sz="2800">
                <a:latin typeface="Times New Roman" panose="02020603050405020304" pitchFamily="18" charset="0"/>
              </a:rPr>
              <a:t>Throughput at any point in a network is defined as the number of bits passing through the point in a second, which is actually the transmission rate of data at that point. In a path from source to destination, a packet may pass through several links (networks), each with a different transmission rate. How, then, can we determine the throughput of the whole path? To see the situation, assume that we have three links, each with a different transmission rate, as shown in Figure 18.10.</a:t>
            </a:r>
          </a:p>
        </p:txBody>
      </p:sp>
    </p:spTree>
    <p:extLst>
      <p:ext uri="{BB962C8B-B14F-4D97-AF65-F5344CB8AC3E}">
        <p14:creationId xmlns:p14="http://schemas.microsoft.com/office/powerpoint/2010/main" val="1301379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Number Placeholder 1">
            <a:extLst>
              <a:ext uri="{FF2B5EF4-FFF2-40B4-BE49-F238E27FC236}">
                <a16:creationId xmlns:a16="http://schemas.microsoft.com/office/drawing/2014/main" id="{1EED30E8-D235-49D4-A693-1BB21086C92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FFD49F32-71DE-498C-8415-CE214A70F5A0}" type="slidenum">
              <a:rPr lang="en-US" altLang="ar-SA" sz="1200" i="0">
                <a:latin typeface="Arial" panose="020B0604020202020204" pitchFamily="34" charset="0"/>
              </a:rPr>
              <a:pPr eaLnBrk="1" hangingPunct="1"/>
              <a:t>24</a:t>
            </a:fld>
            <a:endParaRPr lang="en-US" altLang="ar-SA" sz="1200" i="0">
              <a:latin typeface="Arial" panose="020B0604020202020204" pitchFamily="34" charset="0"/>
            </a:endParaRPr>
          </a:p>
        </p:txBody>
      </p:sp>
      <p:sp>
        <p:nvSpPr>
          <p:cNvPr id="62466" name="Rectangle 14">
            <a:extLst>
              <a:ext uri="{FF2B5EF4-FFF2-40B4-BE49-F238E27FC236}">
                <a16:creationId xmlns:a16="http://schemas.microsoft.com/office/drawing/2014/main" id="{55667C6E-ACF6-4B70-9113-E80638B66AFC}"/>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18.10:  </a:t>
            </a:r>
            <a:r>
              <a:rPr lang="en-US" altLang="ar-SA" sz="2000">
                <a:latin typeface="Times-BoldItalic"/>
              </a:rPr>
              <a:t> Throughput in a path with three links in a series</a:t>
            </a:r>
          </a:p>
        </p:txBody>
      </p:sp>
      <p:pic>
        <p:nvPicPr>
          <p:cNvPr id="18438" name="Picture 6">
            <a:extLst>
              <a:ext uri="{FF2B5EF4-FFF2-40B4-BE49-F238E27FC236}">
                <a16:creationId xmlns:a16="http://schemas.microsoft.com/office/drawing/2014/main" id="{47B429D8-705E-4040-8EBE-C6BADF1619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930400"/>
            <a:ext cx="86264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a:extLst>
              <a:ext uri="{FF2B5EF4-FFF2-40B4-BE49-F238E27FC236}">
                <a16:creationId xmlns:a16="http://schemas.microsoft.com/office/drawing/2014/main" id="{AE002FAC-5EBC-42CE-AED0-20D8C42A3D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363" y="4200525"/>
            <a:ext cx="8834437"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8">
            <a:extLst>
              <a:ext uri="{FF2B5EF4-FFF2-40B4-BE49-F238E27FC236}">
                <a16:creationId xmlns:a16="http://schemas.microsoft.com/office/drawing/2014/main" id="{FE2C218B-F2C6-4A09-B959-7AE4248892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1550" y="939800"/>
            <a:ext cx="1931988"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9">
            <a:extLst>
              <a:ext uri="{FF2B5EF4-FFF2-40B4-BE49-F238E27FC236}">
                <a16:creationId xmlns:a16="http://schemas.microsoft.com/office/drawing/2014/main" id="{86D87377-B800-4285-87C8-71C7FDC606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1588" y="3781425"/>
            <a:ext cx="16779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6689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Number Placeholder 1">
            <a:extLst>
              <a:ext uri="{FF2B5EF4-FFF2-40B4-BE49-F238E27FC236}">
                <a16:creationId xmlns:a16="http://schemas.microsoft.com/office/drawing/2014/main" id="{7E77096F-4586-4200-B965-6DB4CC6872A1}"/>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9617CCA1-BEF5-490C-B1AF-43AEB6EC75BB}" type="slidenum">
              <a:rPr lang="en-US" altLang="ar-SA" sz="1200" i="0">
                <a:latin typeface="Arial" panose="020B0604020202020204" pitchFamily="34" charset="0"/>
              </a:rPr>
              <a:pPr eaLnBrk="1" hangingPunct="1"/>
              <a:t>25</a:t>
            </a:fld>
            <a:endParaRPr lang="en-US" altLang="ar-SA" sz="1200" i="0">
              <a:latin typeface="Arial" panose="020B0604020202020204" pitchFamily="34" charset="0"/>
            </a:endParaRPr>
          </a:p>
        </p:txBody>
      </p:sp>
      <p:sp>
        <p:nvSpPr>
          <p:cNvPr id="64514" name="Rectangle 14">
            <a:extLst>
              <a:ext uri="{FF2B5EF4-FFF2-40B4-BE49-F238E27FC236}">
                <a16:creationId xmlns:a16="http://schemas.microsoft.com/office/drawing/2014/main" id="{19F54BFD-38A4-40BF-AB9E-172F0D914E30}"/>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18.11:  </a:t>
            </a:r>
            <a:r>
              <a:rPr lang="en-US" altLang="ar-SA" sz="2000">
                <a:latin typeface="Times-BoldItalic"/>
              </a:rPr>
              <a:t>A path through the Internet backbone</a:t>
            </a:r>
          </a:p>
        </p:txBody>
      </p:sp>
      <p:pic>
        <p:nvPicPr>
          <p:cNvPr id="19460" name="Picture 4">
            <a:extLst>
              <a:ext uri="{FF2B5EF4-FFF2-40B4-BE49-F238E27FC236}">
                <a16:creationId xmlns:a16="http://schemas.microsoft.com/office/drawing/2014/main" id="{C674330B-5001-4644-8CBC-C06D32053B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514600"/>
            <a:ext cx="7964488" cy="161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134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Number Placeholder 1">
            <a:extLst>
              <a:ext uri="{FF2B5EF4-FFF2-40B4-BE49-F238E27FC236}">
                <a16:creationId xmlns:a16="http://schemas.microsoft.com/office/drawing/2014/main" id="{D8D4F5A9-9732-463C-AFB1-DB344F6BEDD2}"/>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1CB87F0D-EA89-4764-930B-8329AD5DFED1}" type="slidenum">
              <a:rPr lang="en-US" altLang="ar-SA" sz="1200" i="0">
                <a:latin typeface="Arial" panose="020B0604020202020204" pitchFamily="34" charset="0"/>
              </a:rPr>
              <a:pPr eaLnBrk="1" hangingPunct="1"/>
              <a:t>26</a:t>
            </a:fld>
            <a:endParaRPr lang="en-US" altLang="ar-SA" sz="1200" i="0">
              <a:latin typeface="Arial" panose="020B0604020202020204" pitchFamily="34" charset="0"/>
            </a:endParaRPr>
          </a:p>
        </p:txBody>
      </p:sp>
      <p:sp>
        <p:nvSpPr>
          <p:cNvPr id="66562" name="Rectangle 14">
            <a:extLst>
              <a:ext uri="{FF2B5EF4-FFF2-40B4-BE49-F238E27FC236}">
                <a16:creationId xmlns:a16="http://schemas.microsoft.com/office/drawing/2014/main" id="{FFBADB05-BC5C-42B8-98DE-51FB8D449D5F}"/>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18.12:  </a:t>
            </a:r>
            <a:r>
              <a:rPr lang="en-US" altLang="ar-SA" sz="2000">
                <a:latin typeface="Times-BoldItalic"/>
              </a:rPr>
              <a:t> Effect of throughput in shared links</a:t>
            </a:r>
          </a:p>
        </p:txBody>
      </p:sp>
      <p:pic>
        <p:nvPicPr>
          <p:cNvPr id="20484" name="Picture 4">
            <a:extLst>
              <a:ext uri="{FF2B5EF4-FFF2-40B4-BE49-F238E27FC236}">
                <a16:creationId xmlns:a16="http://schemas.microsoft.com/office/drawing/2014/main" id="{E2921C01-D936-484A-869C-A2C1EA2626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75" y="1889125"/>
            <a:ext cx="826452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0392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Number Placeholder 1">
            <a:extLst>
              <a:ext uri="{FF2B5EF4-FFF2-40B4-BE49-F238E27FC236}">
                <a16:creationId xmlns:a16="http://schemas.microsoft.com/office/drawing/2014/main" id="{5EB5A1C9-96F8-48BE-B015-415974F2362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7216F437-67FB-4519-925B-F68906FFF284}" type="slidenum">
              <a:rPr lang="en-US" altLang="ar-SA" sz="1200" i="0">
                <a:latin typeface="Arial" panose="020B0604020202020204" pitchFamily="34" charset="0"/>
              </a:rPr>
              <a:pPr eaLnBrk="1" hangingPunct="1"/>
              <a:t>27</a:t>
            </a:fld>
            <a:endParaRPr lang="en-US" altLang="ar-SA" sz="1200" i="0">
              <a:latin typeface="Arial" panose="020B0604020202020204" pitchFamily="34" charset="0"/>
            </a:endParaRPr>
          </a:p>
        </p:txBody>
      </p:sp>
      <p:sp>
        <p:nvSpPr>
          <p:cNvPr id="68610" name="Rectangle 2">
            <a:extLst>
              <a:ext uri="{FF2B5EF4-FFF2-40B4-BE49-F238E27FC236}">
                <a16:creationId xmlns:a16="http://schemas.microsoft.com/office/drawing/2014/main" id="{090A8BCB-C210-4D4E-84BA-8D6DE7A6E3B6}"/>
              </a:ext>
            </a:extLst>
          </p:cNvPr>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1" name="Rectangle 3">
            <a:extLst>
              <a:ext uri="{FF2B5EF4-FFF2-40B4-BE49-F238E27FC236}">
                <a16:creationId xmlns:a16="http://schemas.microsoft.com/office/drawing/2014/main" id="{1488CBD5-8306-40D9-876F-AAECF2C3BB3B}"/>
              </a:ext>
            </a:extLst>
          </p:cNvPr>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2" name="Rectangle 4">
            <a:extLst>
              <a:ext uri="{FF2B5EF4-FFF2-40B4-BE49-F238E27FC236}">
                <a16:creationId xmlns:a16="http://schemas.microsoft.com/office/drawing/2014/main" id="{30973C6F-EA7A-4600-9A58-D1E8F726861C}"/>
              </a:ext>
            </a:extLst>
          </p:cNvPr>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3" name="Rectangle 5">
            <a:extLst>
              <a:ext uri="{FF2B5EF4-FFF2-40B4-BE49-F238E27FC236}">
                <a16:creationId xmlns:a16="http://schemas.microsoft.com/office/drawing/2014/main" id="{66D60A28-9E6E-42AE-B67C-CEE1AEB26E11}"/>
              </a:ext>
            </a:extLst>
          </p:cNvPr>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4" name="Rectangle 6">
            <a:extLst>
              <a:ext uri="{FF2B5EF4-FFF2-40B4-BE49-F238E27FC236}">
                <a16:creationId xmlns:a16="http://schemas.microsoft.com/office/drawing/2014/main" id="{70C8FCAB-A762-4924-B97F-E0355C86D53A}"/>
              </a:ext>
            </a:extLst>
          </p:cNvPr>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5" name="Rectangle 7">
            <a:extLst>
              <a:ext uri="{FF2B5EF4-FFF2-40B4-BE49-F238E27FC236}">
                <a16:creationId xmlns:a16="http://schemas.microsoft.com/office/drawing/2014/main" id="{76F36484-D5CD-496B-9759-7AF827D21250}"/>
              </a:ext>
            </a:extLst>
          </p:cNvPr>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68616" name="Rectangle 8">
            <a:extLst>
              <a:ext uri="{FF2B5EF4-FFF2-40B4-BE49-F238E27FC236}">
                <a16:creationId xmlns:a16="http://schemas.microsoft.com/office/drawing/2014/main" id="{9ED09793-41B1-49FF-B4D1-E79EFBDA791F}"/>
              </a:ext>
            </a:extLst>
          </p:cNvPr>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8202" name="Text Box 9">
            <a:extLst>
              <a:ext uri="{FF2B5EF4-FFF2-40B4-BE49-F238E27FC236}">
                <a16:creationId xmlns:a16="http://schemas.microsoft.com/office/drawing/2014/main" id="{4866FCA8-3F88-4D4E-AF0B-46340A4121DB}"/>
              </a:ext>
            </a:extLst>
          </p:cNvPr>
          <p:cNvSpPr txBox="1">
            <a:spLocks noChangeArrowheads="1"/>
          </p:cNvSpPr>
          <p:nvPr/>
        </p:nvSpPr>
        <p:spPr bwMode="auto">
          <a:xfrm>
            <a:off x="1106488" y="0"/>
            <a:ext cx="3803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0" hangingPunct="0">
              <a:defRPr/>
            </a:pPr>
            <a:r>
              <a:rPr lang="en-US" sz="3600" dirty="0">
                <a:solidFill>
                  <a:schemeClr val="hlink"/>
                </a:solidFill>
                <a:effectLst>
                  <a:outerShdw blurRad="38100" dist="38100" dir="2700000" algn="tl">
                    <a:srgbClr val="000000">
                      <a:alpha val="43137"/>
                    </a:srgbClr>
                  </a:outerShdw>
                </a:effectLst>
                <a:latin typeface="Times New Roman" pitchFamily="18" charset="0"/>
              </a:rPr>
              <a:t>18.3.3  Packet Loss</a:t>
            </a:r>
          </a:p>
        </p:txBody>
      </p:sp>
      <p:sp>
        <p:nvSpPr>
          <p:cNvPr id="68618" name="Rectangle 10">
            <a:extLst>
              <a:ext uri="{FF2B5EF4-FFF2-40B4-BE49-F238E27FC236}">
                <a16:creationId xmlns:a16="http://schemas.microsoft.com/office/drawing/2014/main" id="{1F78DD20-6230-4EEF-90E8-8E72A99FFDDF}"/>
              </a:ext>
            </a:extLst>
          </p:cNvPr>
          <p:cNvSpPr>
            <a:spLocks noChangeArrowheads="1"/>
          </p:cNvSpPr>
          <p:nvPr/>
        </p:nvSpPr>
        <p:spPr bwMode="auto">
          <a:xfrm>
            <a:off x="381000" y="1293813"/>
            <a:ext cx="7924800" cy="4789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ar-SA" sz="2800">
                <a:latin typeface="Times New Roman" panose="02020603050405020304" pitchFamily="18" charset="0"/>
              </a:rPr>
              <a:t>Another issue that severely affects the performance of communication is the number of packets lost during transmission. When a router receives a packet while processing another packet, the received packet needs to be stored in the input buffer waiting for its turn. A router, however, has an input buffer with a limited size. A time may come when the buffer is full and the next packet needs to be dropped. The effect of packet loss on the Internet network layer is that the packet needs to be resent, which in turn may create overflow and cause more packet loss. </a:t>
            </a:r>
          </a:p>
        </p:txBody>
      </p:sp>
    </p:spTree>
    <p:extLst>
      <p:ext uri="{BB962C8B-B14F-4D97-AF65-F5344CB8AC3E}">
        <p14:creationId xmlns:p14="http://schemas.microsoft.com/office/powerpoint/2010/main" val="1162224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Number Placeholder 1">
            <a:extLst>
              <a:ext uri="{FF2B5EF4-FFF2-40B4-BE49-F238E27FC236}">
                <a16:creationId xmlns:a16="http://schemas.microsoft.com/office/drawing/2014/main" id="{90EB1C98-3656-40E2-B797-8073D79E7E26}"/>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61F5AA02-7E60-4D39-BCF7-127D6C06E099}" type="slidenum">
              <a:rPr lang="en-US" altLang="ar-SA" sz="1200" i="0">
                <a:latin typeface="Arial" panose="020B0604020202020204" pitchFamily="34" charset="0"/>
              </a:rPr>
              <a:pPr eaLnBrk="1" hangingPunct="1"/>
              <a:t>28</a:t>
            </a:fld>
            <a:endParaRPr lang="en-US" altLang="ar-SA" sz="1200" i="0">
              <a:latin typeface="Arial" panose="020B0604020202020204" pitchFamily="34" charset="0"/>
            </a:endParaRPr>
          </a:p>
        </p:txBody>
      </p:sp>
      <p:sp>
        <p:nvSpPr>
          <p:cNvPr id="70658" name="Rectangle 2">
            <a:extLst>
              <a:ext uri="{FF2B5EF4-FFF2-40B4-BE49-F238E27FC236}">
                <a16:creationId xmlns:a16="http://schemas.microsoft.com/office/drawing/2014/main" id="{D5263C05-C035-4B16-BD20-02A82240D187}"/>
              </a:ext>
            </a:extLst>
          </p:cNvPr>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59" name="Rectangle 3">
            <a:extLst>
              <a:ext uri="{FF2B5EF4-FFF2-40B4-BE49-F238E27FC236}">
                <a16:creationId xmlns:a16="http://schemas.microsoft.com/office/drawing/2014/main" id="{06E63A7A-A796-45ED-8902-67FFF513B709}"/>
              </a:ext>
            </a:extLst>
          </p:cNvPr>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60" name="Rectangle 4">
            <a:extLst>
              <a:ext uri="{FF2B5EF4-FFF2-40B4-BE49-F238E27FC236}">
                <a16:creationId xmlns:a16="http://schemas.microsoft.com/office/drawing/2014/main" id="{ED2D87E2-7AB8-4D4F-8C9C-14F9CEB91E73}"/>
              </a:ext>
            </a:extLst>
          </p:cNvPr>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61" name="Rectangle 5">
            <a:extLst>
              <a:ext uri="{FF2B5EF4-FFF2-40B4-BE49-F238E27FC236}">
                <a16:creationId xmlns:a16="http://schemas.microsoft.com/office/drawing/2014/main" id="{040DE419-A413-4B67-AB82-A668087C9B68}"/>
              </a:ext>
            </a:extLst>
          </p:cNvPr>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62" name="Rectangle 6">
            <a:extLst>
              <a:ext uri="{FF2B5EF4-FFF2-40B4-BE49-F238E27FC236}">
                <a16:creationId xmlns:a16="http://schemas.microsoft.com/office/drawing/2014/main" id="{C2F231A2-649C-403F-AED7-27C1C10CC687}"/>
              </a:ext>
            </a:extLst>
          </p:cNvPr>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63" name="Rectangle 7">
            <a:extLst>
              <a:ext uri="{FF2B5EF4-FFF2-40B4-BE49-F238E27FC236}">
                <a16:creationId xmlns:a16="http://schemas.microsoft.com/office/drawing/2014/main" id="{3E144F6E-6CF4-4017-B30F-22C26E78F4EE}"/>
              </a:ext>
            </a:extLst>
          </p:cNvPr>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70664" name="Rectangle 8">
            <a:extLst>
              <a:ext uri="{FF2B5EF4-FFF2-40B4-BE49-F238E27FC236}">
                <a16:creationId xmlns:a16="http://schemas.microsoft.com/office/drawing/2014/main" id="{AB544013-C20D-408F-95EF-204FB34D46B3}"/>
              </a:ext>
            </a:extLst>
          </p:cNvPr>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ar-SA" altLang="ar-SA" sz="2400" b="0" i="0">
              <a:latin typeface="Tahoma" panose="020B0604030504040204" pitchFamily="34" charset="0"/>
            </a:endParaRPr>
          </a:p>
        </p:txBody>
      </p:sp>
      <p:sp>
        <p:nvSpPr>
          <p:cNvPr id="8202" name="Text Box 9">
            <a:extLst>
              <a:ext uri="{FF2B5EF4-FFF2-40B4-BE49-F238E27FC236}">
                <a16:creationId xmlns:a16="http://schemas.microsoft.com/office/drawing/2014/main" id="{3ED7D4AE-0006-4F44-923D-8D7388EF8CDA}"/>
              </a:ext>
            </a:extLst>
          </p:cNvPr>
          <p:cNvSpPr txBox="1">
            <a:spLocks noChangeArrowheads="1"/>
          </p:cNvSpPr>
          <p:nvPr/>
        </p:nvSpPr>
        <p:spPr bwMode="auto">
          <a:xfrm>
            <a:off x="1106488" y="0"/>
            <a:ext cx="52514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eaLnBrk="0" hangingPunct="0">
              <a:defRPr/>
            </a:pPr>
            <a:r>
              <a:rPr lang="en-US" sz="3600" dirty="0">
                <a:solidFill>
                  <a:schemeClr val="hlink"/>
                </a:solidFill>
                <a:effectLst>
                  <a:outerShdw blurRad="38100" dist="38100" dir="2700000" algn="tl">
                    <a:srgbClr val="000000">
                      <a:alpha val="43137"/>
                    </a:srgbClr>
                  </a:outerShdw>
                </a:effectLst>
                <a:latin typeface="Times New Roman" pitchFamily="18" charset="0"/>
              </a:rPr>
              <a:t>18.3.4  Congestion Control</a:t>
            </a:r>
          </a:p>
        </p:txBody>
      </p:sp>
      <p:sp>
        <p:nvSpPr>
          <p:cNvPr id="70666" name="Rectangle 10">
            <a:extLst>
              <a:ext uri="{FF2B5EF4-FFF2-40B4-BE49-F238E27FC236}">
                <a16:creationId xmlns:a16="http://schemas.microsoft.com/office/drawing/2014/main" id="{CAD7C3AC-A9AA-4BB3-8D1C-1E23B9543AEA}"/>
              </a:ext>
            </a:extLst>
          </p:cNvPr>
          <p:cNvSpPr>
            <a:spLocks noChangeArrowheads="1"/>
          </p:cNvSpPr>
          <p:nvPr/>
        </p:nvSpPr>
        <p:spPr bwMode="auto">
          <a:xfrm>
            <a:off x="381000" y="1293813"/>
            <a:ext cx="7924800" cy="47894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ar-SA" sz="2800">
                <a:latin typeface="Times New Roman" panose="02020603050405020304" pitchFamily="18" charset="0"/>
              </a:rPr>
              <a:t>Congestion control is a mechanism for improving performance. In Chapter 23, we will discuss congestion at the transport layer. Although congestion at the network layer is not explicitly addressed in the Internet model, the study of congestion at this layer may help us to better understand the cause of congestion at the transport layer and find possible remedies to be used at the network layer. Congestion at the network layer is related to two issues, throughput and delay, which we discussed in the previous section.</a:t>
            </a:r>
          </a:p>
        </p:txBody>
      </p:sp>
    </p:spTree>
    <p:extLst>
      <p:ext uri="{BB962C8B-B14F-4D97-AF65-F5344CB8AC3E}">
        <p14:creationId xmlns:p14="http://schemas.microsoft.com/office/powerpoint/2010/main" val="468741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Number Placeholder 1">
            <a:extLst>
              <a:ext uri="{FF2B5EF4-FFF2-40B4-BE49-F238E27FC236}">
                <a16:creationId xmlns:a16="http://schemas.microsoft.com/office/drawing/2014/main" id="{DF8AD76C-C522-41B6-9ECA-719BE93BC1E8}"/>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564D6445-20E2-46F9-A6E6-7F996EDA83E5}" type="slidenum">
              <a:rPr lang="en-US" altLang="ar-SA" sz="1200" i="0">
                <a:latin typeface="Arial" panose="020B0604020202020204" pitchFamily="34" charset="0"/>
              </a:rPr>
              <a:pPr eaLnBrk="1" hangingPunct="1"/>
              <a:t>29</a:t>
            </a:fld>
            <a:endParaRPr lang="en-US" altLang="ar-SA" sz="1200" i="0">
              <a:latin typeface="Arial" panose="020B0604020202020204" pitchFamily="34" charset="0"/>
            </a:endParaRPr>
          </a:p>
        </p:txBody>
      </p:sp>
      <p:sp>
        <p:nvSpPr>
          <p:cNvPr id="72706" name="Rectangle 14">
            <a:extLst>
              <a:ext uri="{FF2B5EF4-FFF2-40B4-BE49-F238E27FC236}">
                <a16:creationId xmlns:a16="http://schemas.microsoft.com/office/drawing/2014/main" id="{A02A6ECF-12E7-4407-98C5-97B1DD8D2060}"/>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18.13. </a:t>
            </a:r>
            <a:r>
              <a:rPr lang="en-US" altLang="ar-SA" sz="2000">
                <a:latin typeface="Times-BoldItalic"/>
              </a:rPr>
              <a:t>Packet delay and throughput as functions of load</a:t>
            </a:r>
          </a:p>
        </p:txBody>
      </p:sp>
      <p:pic>
        <p:nvPicPr>
          <p:cNvPr id="22533" name="Picture 5">
            <a:extLst>
              <a:ext uri="{FF2B5EF4-FFF2-40B4-BE49-F238E27FC236}">
                <a16:creationId xmlns:a16="http://schemas.microsoft.com/office/drawing/2014/main" id="{6FEF7F9C-B062-4637-AC94-F7E1CA0D21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838200"/>
            <a:ext cx="42799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6">
            <a:extLst>
              <a:ext uri="{FF2B5EF4-FFF2-40B4-BE49-F238E27FC236}">
                <a16:creationId xmlns:a16="http://schemas.microsoft.com/office/drawing/2014/main" id="{81932350-EEBF-4029-8880-13BD8A0600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3752850"/>
            <a:ext cx="4783138"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905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8"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19"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0"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1"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2"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3"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4"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9225" name="Rectangle 21"/>
          <p:cNvSpPr>
            <a:spLocks noChangeArrowheads="1"/>
          </p:cNvSpPr>
          <p:nvPr/>
        </p:nvSpPr>
        <p:spPr bwMode="auto">
          <a:xfrm>
            <a:off x="1066800" y="-76200"/>
            <a:ext cx="49291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Objective</a:t>
            </a:r>
          </a:p>
        </p:txBody>
      </p:sp>
      <p:sp>
        <p:nvSpPr>
          <p:cNvPr id="9226" name="Rectangle 7"/>
          <p:cNvSpPr>
            <a:spLocks noChangeArrowheads="1"/>
          </p:cNvSpPr>
          <p:nvPr/>
        </p:nvSpPr>
        <p:spPr bwMode="auto">
          <a:xfrm>
            <a:off x="152400" y="990600"/>
            <a:ext cx="85169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first section introduces the network layer by defining the services provided by this layer. It first discusses packetizing. It then describes forwarding and routing and compares the two. The section then briefly explains the other services such as flow, error, and congestion control.</a:t>
            </a:r>
          </a:p>
        </p:txBody>
      </p:sp>
      <p:sp>
        <p:nvSpPr>
          <p:cNvPr id="9227" name="Rectangle 7"/>
          <p:cNvSpPr>
            <a:spLocks noChangeArrowheads="1"/>
          </p:cNvSpPr>
          <p:nvPr/>
        </p:nvSpPr>
        <p:spPr bwMode="auto">
          <a:xfrm>
            <a:off x="152400" y="3124200"/>
            <a:ext cx="8516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dirty="0">
                <a:solidFill>
                  <a:srgbClr val="002060"/>
                </a:solidFill>
                <a:latin typeface="Times New Roman" panose="02020603050405020304" pitchFamily="18" charset="0"/>
              </a:rPr>
              <a:t>The second section discusses packet switching, which occurs at the network layer. The datagram approach and the virtual-circuit approach of packet switching are described in some detail in this section.</a:t>
            </a:r>
          </a:p>
          <a:p>
            <a:pPr algn="just">
              <a:spcBef>
                <a:spcPct val="50000"/>
              </a:spcBef>
              <a:spcAft>
                <a:spcPct val="50000"/>
              </a:spcAft>
              <a:buClr>
                <a:schemeClr val="folHlink"/>
              </a:buClr>
              <a:buFont typeface="Wingdings" panose="05000000000000000000" pitchFamily="2" charset="2"/>
              <a:buChar char="q"/>
            </a:pPr>
            <a:r>
              <a:rPr lang="en-US" altLang="ar-SA" sz="2400" dirty="0">
                <a:solidFill>
                  <a:srgbClr val="002060"/>
                </a:solidFill>
                <a:latin typeface="Times New Roman" panose="02020603050405020304" pitchFamily="18" charset="0"/>
              </a:rPr>
              <a:t>Network-layer performance. We describe different delays that occur in network-layer communication. We also mention the issue of packet loss. Finally, We discuss the issue of congestion control at the network layer.</a:t>
            </a:r>
          </a:p>
          <a:p>
            <a:pPr algn="just">
              <a:spcBef>
                <a:spcPct val="50000"/>
              </a:spcBef>
              <a:spcAft>
                <a:spcPct val="50000"/>
              </a:spcAft>
              <a:buClr>
                <a:schemeClr val="folHlink"/>
              </a:buClr>
              <a:buFont typeface="Wingdings" panose="05000000000000000000" pitchFamily="2" charset="2"/>
              <a:buChar char="q"/>
            </a:pPr>
            <a:endParaRPr lang="en-US" altLang="en-US" sz="2400" dirty="0">
              <a:solidFill>
                <a:srgbClr val="002060"/>
              </a:solidFill>
              <a:latin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Number Placeholder 1">
            <a:extLst>
              <a:ext uri="{FF2B5EF4-FFF2-40B4-BE49-F238E27FC236}">
                <a16:creationId xmlns:a16="http://schemas.microsoft.com/office/drawing/2014/main" id="{F7D32D8F-4DFE-41F3-99FB-864EC78EE789}"/>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3D7F92F1-9EB3-4B5F-8053-D73B7AF9543A}" type="slidenum">
              <a:rPr lang="en-US" altLang="ar-SA" sz="1200" i="0">
                <a:latin typeface="Arial" panose="020B0604020202020204" pitchFamily="34" charset="0"/>
              </a:rPr>
              <a:pPr eaLnBrk="1" hangingPunct="1"/>
              <a:t>30</a:t>
            </a:fld>
            <a:endParaRPr lang="en-US" altLang="ar-SA" sz="1200" i="0">
              <a:latin typeface="Arial" panose="020B0604020202020204" pitchFamily="34" charset="0"/>
            </a:endParaRPr>
          </a:p>
        </p:txBody>
      </p:sp>
      <p:sp>
        <p:nvSpPr>
          <p:cNvPr id="74754" name="Rectangle 14">
            <a:extLst>
              <a:ext uri="{FF2B5EF4-FFF2-40B4-BE49-F238E27FC236}">
                <a16:creationId xmlns:a16="http://schemas.microsoft.com/office/drawing/2014/main" id="{E2A509CA-0D3D-487E-8E48-300ECC14F983}"/>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18.14:  </a:t>
            </a:r>
            <a:r>
              <a:rPr lang="en-US" altLang="ar-SA" sz="2000">
                <a:latin typeface="Times-BoldItalic"/>
              </a:rPr>
              <a:t> Backpressure method for alleviating congestion</a:t>
            </a:r>
          </a:p>
        </p:txBody>
      </p:sp>
      <p:pic>
        <p:nvPicPr>
          <p:cNvPr id="23559" name="Picture 7">
            <a:extLst>
              <a:ext uri="{FF2B5EF4-FFF2-40B4-BE49-F238E27FC236}">
                <a16:creationId xmlns:a16="http://schemas.microsoft.com/office/drawing/2014/main" id="{BA65D73D-6FAD-4451-8B67-368E853282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286000"/>
            <a:ext cx="1103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CE9CBD48-7003-4F08-9CD4-AA2AF75C8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86000"/>
            <a:ext cx="1103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a:extLst>
              <a:ext uri="{FF2B5EF4-FFF2-40B4-BE49-F238E27FC236}">
                <a16:creationId xmlns:a16="http://schemas.microsoft.com/office/drawing/2014/main" id="{DCBA6B44-2B75-4ECA-B1BF-39530963F1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286000"/>
            <a:ext cx="1103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8">
            <a:extLst>
              <a:ext uri="{FF2B5EF4-FFF2-40B4-BE49-F238E27FC236}">
                <a16:creationId xmlns:a16="http://schemas.microsoft.com/office/drawing/2014/main" id="{0BE80F03-CF88-4835-A78F-AA90A66FAB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705100"/>
            <a:ext cx="817880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6">
            <a:extLst>
              <a:ext uri="{FF2B5EF4-FFF2-40B4-BE49-F238E27FC236}">
                <a16:creationId xmlns:a16="http://schemas.microsoft.com/office/drawing/2014/main" id="{E6AF5A48-8823-458F-A179-82F0FF7E53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3352800"/>
            <a:ext cx="12954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9">
            <a:extLst>
              <a:ext uri="{FF2B5EF4-FFF2-40B4-BE49-F238E27FC236}">
                <a16:creationId xmlns:a16="http://schemas.microsoft.com/office/drawing/2014/main" id="{86B2CBF2-2F80-4087-B5E6-FC4C888C27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2650" y="4032250"/>
            <a:ext cx="74993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663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Number Placeholder 1">
            <a:extLst>
              <a:ext uri="{FF2B5EF4-FFF2-40B4-BE49-F238E27FC236}">
                <a16:creationId xmlns:a16="http://schemas.microsoft.com/office/drawing/2014/main" id="{36549D8A-0BAB-48BC-9461-EEDE6B5211ED}"/>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280E1B1C-23B2-469C-B30C-8B00C94C3D66}" type="slidenum">
              <a:rPr lang="en-US" altLang="ar-SA" sz="1200" i="0">
                <a:latin typeface="Arial" panose="020B0604020202020204" pitchFamily="34" charset="0"/>
              </a:rPr>
              <a:pPr eaLnBrk="1" hangingPunct="1"/>
              <a:t>31</a:t>
            </a:fld>
            <a:endParaRPr lang="en-US" altLang="ar-SA" sz="1200" i="0">
              <a:latin typeface="Arial" panose="020B0604020202020204" pitchFamily="34" charset="0"/>
            </a:endParaRPr>
          </a:p>
        </p:txBody>
      </p:sp>
      <p:sp>
        <p:nvSpPr>
          <p:cNvPr id="76802" name="Rectangle 14">
            <a:extLst>
              <a:ext uri="{FF2B5EF4-FFF2-40B4-BE49-F238E27FC236}">
                <a16:creationId xmlns:a16="http://schemas.microsoft.com/office/drawing/2014/main" id="{02468E43-F858-4D04-9EE4-BB3D9C7D4422}"/>
              </a:ext>
            </a:extLst>
          </p:cNvPr>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ar-SA" sz="2000">
                <a:solidFill>
                  <a:srgbClr val="FF0000"/>
                </a:solidFill>
                <a:latin typeface="Times-BoldItalic"/>
              </a:rPr>
              <a:t>Figure 4.15:  </a:t>
            </a:r>
            <a:r>
              <a:rPr lang="en-US" altLang="ar-SA" sz="2000">
                <a:latin typeface="Times-BoldItalic"/>
              </a:rPr>
              <a:t>Choke packet</a:t>
            </a:r>
          </a:p>
        </p:txBody>
      </p:sp>
      <p:pic>
        <p:nvPicPr>
          <p:cNvPr id="24581" name="Picture 5">
            <a:extLst>
              <a:ext uri="{FF2B5EF4-FFF2-40B4-BE49-F238E27FC236}">
                <a16:creationId xmlns:a16="http://schemas.microsoft.com/office/drawing/2014/main" id="{C281D1FF-6FEF-4567-AF37-15685CA69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0"/>
            <a:ext cx="82994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6">
            <a:extLst>
              <a:ext uri="{FF2B5EF4-FFF2-40B4-BE49-F238E27FC236}">
                <a16:creationId xmlns:a16="http://schemas.microsoft.com/office/drawing/2014/main" id="{A55B6927-57C9-453F-9F65-95073ED5AD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3557588"/>
            <a:ext cx="7618412"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7">
            <a:extLst>
              <a:ext uri="{FF2B5EF4-FFF2-40B4-BE49-F238E27FC236}">
                <a16:creationId xmlns:a16="http://schemas.microsoft.com/office/drawing/2014/main" id="{8599FEDA-D82F-4EBF-984B-FC96A05086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889250"/>
            <a:ext cx="12954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8">
            <a:extLst>
              <a:ext uri="{FF2B5EF4-FFF2-40B4-BE49-F238E27FC236}">
                <a16:creationId xmlns:a16="http://schemas.microsoft.com/office/drawing/2014/main" id="{A8C37AF0-1BAB-4B40-9607-A5CBF2915E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1295400"/>
            <a:ext cx="4741863"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834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52AF4046-C88A-4186-B5C2-563126A3FF05}" type="slidenum">
              <a:rPr lang="en-US" altLang="en-US" sz="1200" i="0" smtClean="0">
                <a:latin typeface="Arial" panose="020B0604020202020204" pitchFamily="34" charset="0"/>
              </a:rPr>
              <a:pPr/>
              <a:t>32</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4541838"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18-4  IPv4  ADDRESSES</a:t>
            </a:r>
          </a:p>
          <a:p>
            <a:pPr marL="0" lvl="2">
              <a:defRPr/>
            </a:pPr>
            <a:endParaRPr lang="en-US" i="0" dirty="0">
              <a:effectLst>
                <a:outerShdw blurRad="38100" dist="38100" dir="2700000" algn="tl">
                  <a:srgbClr val="C0C0C0"/>
                </a:outerShdw>
              </a:effectLst>
              <a:latin typeface="Times" pitchFamily="18" charset="0"/>
            </a:endParaRPr>
          </a:p>
        </p:txBody>
      </p:sp>
      <p:sp>
        <p:nvSpPr>
          <p:cNvPr id="46085"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46086" name="Rectangle 8"/>
          <p:cNvSpPr>
            <a:spLocks noChangeArrowheads="1"/>
          </p:cNvSpPr>
          <p:nvPr/>
        </p:nvSpPr>
        <p:spPr bwMode="auto">
          <a:xfrm>
            <a:off x="520700" y="1646238"/>
            <a:ext cx="80772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The identifier used in the IP layer of the TCP/IP protocol suite to identify the connection of each device to the Internet is called the Internet address or IP address. An IPv4 address is a 32-bit address that uniquely and universally defines the connection of a host or a router to the Internet. The IP address is the address of the connection, not the host or the router.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52626C8-D701-4A28-AD2D-4B2D064067FA}" type="slidenum">
              <a:rPr lang="en-US" altLang="en-US" sz="1200" i="0" smtClean="0">
                <a:latin typeface="Arial" panose="020B0604020202020204" pitchFamily="34" charset="0"/>
              </a:rPr>
              <a:pPr/>
              <a:t>33</a:t>
            </a:fld>
            <a:endParaRPr lang="en-US" altLang="en-US" sz="1200" i="0">
              <a:latin typeface="Arial" panose="020B0604020202020204" pitchFamily="34" charset="0"/>
            </a:endParaRPr>
          </a:p>
        </p:txBody>
      </p:sp>
      <p:sp>
        <p:nvSpPr>
          <p:cNvPr id="4813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4813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42862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18.4.1  Address Space</a:t>
            </a:r>
          </a:p>
        </p:txBody>
      </p:sp>
      <p:sp>
        <p:nvSpPr>
          <p:cNvPr id="48139" name="Rectangle 10"/>
          <p:cNvSpPr>
            <a:spLocks noChangeArrowheads="1"/>
          </p:cNvSpPr>
          <p:nvPr/>
        </p:nvSpPr>
        <p:spPr bwMode="auto">
          <a:xfrm>
            <a:off x="381000" y="1293813"/>
            <a:ext cx="7924800" cy="393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 protocol like IPv4 that defines addresses has an address space. An address space is the total number of addresses used by the protocol. If a protocol uses b bits to define an address, the address space is 2b because each bit can have two different values (0 or 1). IPv4 uses 32-bit addresses, which means that the address space is 4,294,967,296 (more than four billion). If there were no restrictions, more than 4 billion devices could be connected to the Internet.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3754DC82-6834-494F-9F9C-7402ADFAE443}" type="slidenum">
              <a:rPr lang="en-US" altLang="en-US" sz="1200" i="0" smtClean="0">
                <a:latin typeface="Arial" panose="020B0604020202020204" pitchFamily="34" charset="0"/>
              </a:rPr>
              <a:pPr/>
              <a:t>34</a:t>
            </a:fld>
            <a:endParaRPr lang="en-US" altLang="en-US" sz="1200" i="0">
              <a:latin typeface="Arial" panose="020B0604020202020204" pitchFamily="34" charset="0"/>
            </a:endParaRPr>
          </a:p>
        </p:txBody>
      </p:sp>
      <p:sp>
        <p:nvSpPr>
          <p:cNvPr id="5017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18.16:  </a:t>
            </a:r>
            <a:r>
              <a:rPr lang="en-US" altLang="en-US" sz="2000">
                <a:latin typeface="Times-BoldItalic"/>
              </a:rPr>
              <a:t> Three different notations in IPv4 addressing</a:t>
            </a:r>
          </a:p>
        </p:txBody>
      </p:sp>
      <p:pic>
        <p:nvPicPr>
          <p:cNvPr id="5018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63" y="1600200"/>
            <a:ext cx="8493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025" y="2847975"/>
            <a:ext cx="54895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625" y="4510088"/>
            <a:ext cx="5718175"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183" name="Straight Arrow Connector 2"/>
          <p:cNvCxnSpPr>
            <a:cxnSpLocks noChangeShapeType="1"/>
          </p:cNvCxnSpPr>
          <p:nvPr/>
        </p:nvCxnSpPr>
        <p:spPr bwMode="auto">
          <a:xfrm>
            <a:off x="1905000" y="2117725"/>
            <a:ext cx="14478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4" name="Straight Arrow Connector 4"/>
          <p:cNvCxnSpPr>
            <a:cxnSpLocks noChangeShapeType="1"/>
          </p:cNvCxnSpPr>
          <p:nvPr/>
        </p:nvCxnSpPr>
        <p:spPr bwMode="auto">
          <a:xfrm>
            <a:off x="3922713" y="2117725"/>
            <a:ext cx="306387"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5" name="Straight Arrow Connector 6"/>
          <p:cNvCxnSpPr>
            <a:cxnSpLocks noChangeShapeType="1"/>
          </p:cNvCxnSpPr>
          <p:nvPr/>
        </p:nvCxnSpPr>
        <p:spPr bwMode="auto">
          <a:xfrm flipH="1">
            <a:off x="5181600" y="2117725"/>
            <a:ext cx="7620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cxnSp>
        <p:nvCxnSpPr>
          <p:cNvPr id="50186" name="Straight Arrow Connector 8"/>
          <p:cNvCxnSpPr>
            <a:cxnSpLocks noChangeShapeType="1"/>
          </p:cNvCxnSpPr>
          <p:nvPr/>
        </p:nvCxnSpPr>
        <p:spPr bwMode="auto">
          <a:xfrm flipH="1">
            <a:off x="6019800" y="2117725"/>
            <a:ext cx="1752600" cy="930275"/>
          </a:xfrm>
          <a:prstGeom prst="straightConnector1">
            <a:avLst/>
          </a:prstGeom>
          <a:noFill/>
          <a:ln w="28575" algn="ctr">
            <a:solidFill>
              <a:srgbClr val="7030A0"/>
            </a:solidFill>
            <a:round/>
            <a:headEnd type="arrow" w="med" len="med"/>
            <a:tailEnd type="arrow" w="med" len="med"/>
          </a:ln>
          <a:extLst>
            <a:ext uri="{909E8E84-426E-40DD-AFC4-6F175D3DCCD1}">
              <a14:hiddenFill xmlns:a14="http://schemas.microsoft.com/office/drawing/2010/main">
                <a:noFill/>
              </a14:hiddenFill>
            </a:ext>
          </a:extLst>
        </p:spPr>
      </p:cxnSp>
      <p:sp>
        <p:nvSpPr>
          <p:cNvPr id="50187" name="Up-Down Arrow 9"/>
          <p:cNvSpPr>
            <a:spLocks noChangeArrowheads="1"/>
          </p:cNvSpPr>
          <p:nvPr/>
        </p:nvSpPr>
        <p:spPr bwMode="auto">
          <a:xfrm>
            <a:off x="4572000" y="3733800"/>
            <a:ext cx="304800" cy="609600"/>
          </a:xfrm>
          <a:prstGeom prst="upDownArrow">
            <a:avLst>
              <a:gd name="adj1" fmla="val 50000"/>
              <a:gd name="adj2" fmla="val 50000"/>
            </a:avLst>
          </a:prstGeom>
          <a:solidFill>
            <a:schemeClr val="accent1"/>
          </a:solidFill>
          <a:ln w="9525" algn="ctr">
            <a:solidFill>
              <a:schemeClr val="tx1"/>
            </a:solidFill>
            <a:round/>
            <a:headEnd/>
            <a:tailEnd/>
          </a:ln>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D358003D-9733-4D41-9341-8B46D0577E5D}" type="slidenum">
              <a:rPr lang="en-US" altLang="en-US" sz="1200" i="0" smtClean="0">
                <a:latin typeface="Arial" panose="020B0604020202020204" pitchFamily="34" charset="0"/>
              </a:rPr>
              <a:pPr/>
              <a:t>35</a:t>
            </a:fld>
            <a:endParaRPr lang="en-US" altLang="en-US" sz="1200" i="0">
              <a:latin typeface="Arial" panose="020B0604020202020204" pitchFamily="34" charset="0"/>
            </a:endParaRPr>
          </a:p>
        </p:txBody>
      </p:sp>
      <p:sp>
        <p:nvSpPr>
          <p:cNvPr id="5222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18.17: </a:t>
            </a:r>
            <a:r>
              <a:rPr lang="en-US" altLang="en-US" sz="2000">
                <a:latin typeface="Times-BoldItalic"/>
              </a:rPr>
              <a:t>Hierarchy in addressing</a:t>
            </a:r>
          </a:p>
        </p:txBody>
      </p:sp>
      <p:pic>
        <p:nvPicPr>
          <p:cNvPr id="5222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33500"/>
            <a:ext cx="7167563"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5650" y="4210050"/>
            <a:ext cx="448627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513" y="3384550"/>
            <a:ext cx="22494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31" name="Group 1"/>
          <p:cNvGrpSpPr>
            <a:grpSpLocks/>
          </p:cNvGrpSpPr>
          <p:nvPr/>
        </p:nvGrpSpPr>
        <p:grpSpPr bwMode="auto">
          <a:xfrm>
            <a:off x="5410200" y="3400425"/>
            <a:ext cx="2895600" cy="1019175"/>
            <a:chOff x="5410200" y="2984707"/>
            <a:chExt cx="2895600" cy="1019588"/>
          </a:xfrm>
        </p:grpSpPr>
        <p:pic>
          <p:nvPicPr>
            <p:cNvPr id="522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2984707"/>
              <a:ext cx="948038" cy="10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02729" y="3182416"/>
              <a:ext cx="2103071" cy="61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B37300B-E46C-4188-88C7-5AB8153AE2E7}" type="slidenum">
              <a:rPr lang="en-US" altLang="en-US" sz="1200" i="0" smtClean="0">
                <a:latin typeface="Arial" panose="020B0604020202020204" pitchFamily="34" charset="0"/>
              </a:rPr>
              <a:pPr/>
              <a:t>36</a:t>
            </a:fld>
            <a:endParaRPr lang="en-US" altLang="en-US" sz="1200" i="0">
              <a:latin typeface="Arial" panose="020B0604020202020204" pitchFamily="34" charset="0"/>
            </a:endParaRPr>
          </a:p>
        </p:txBody>
      </p:sp>
      <p:sp>
        <p:nvSpPr>
          <p:cNvPr id="54275"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6"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7"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8"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79"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0"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4281"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3276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18.4.2  Classful Addressing</a:t>
            </a:r>
          </a:p>
        </p:txBody>
      </p:sp>
      <p:sp>
        <p:nvSpPr>
          <p:cNvPr id="54283" name="Rectangle 10"/>
          <p:cNvSpPr>
            <a:spLocks noChangeArrowheads="1"/>
          </p:cNvSpPr>
          <p:nvPr/>
        </p:nvSpPr>
        <p:spPr bwMode="auto">
          <a:xfrm>
            <a:off x="381000" y="1293813"/>
            <a:ext cx="7924800" cy="4362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When the Internet started, an IPv4 address was designed with a fixed-length prefix, but to accommodate both small and large networks, three fixed-length prefixes were designed instead of one (n = 8, n = 16, and n = 24). The whole address space was divided into five classes (class A, B, C, D, and E), as shown in Figure 18.18. This scheme is referred to as classful addressing. Although classful addressing belongs to the past, it helps us to understand classless addressing, discussed later.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1A8EBD9C-8AE8-4D0A-8A91-C62FB1A30886}" type="slidenum">
              <a:rPr lang="en-US" altLang="en-US" sz="1200" i="0" smtClean="0">
                <a:latin typeface="Arial" panose="020B0604020202020204" pitchFamily="34" charset="0"/>
              </a:rPr>
              <a:pPr/>
              <a:t>37</a:t>
            </a:fld>
            <a:endParaRPr lang="en-US" altLang="en-US" sz="1200" i="0">
              <a:latin typeface="Arial" panose="020B0604020202020204" pitchFamily="34" charset="0"/>
            </a:endParaRPr>
          </a:p>
        </p:txBody>
      </p:sp>
      <p:sp>
        <p:nvSpPr>
          <p:cNvPr id="56323" name="Rectangle 14"/>
          <p:cNvSpPr>
            <a:spLocks noChangeArrowheads="1"/>
          </p:cNvSpPr>
          <p:nvPr/>
        </p:nvSpPr>
        <p:spPr bwMode="auto">
          <a:xfrm>
            <a:off x="152400" y="133350"/>
            <a:ext cx="87630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18.18: </a:t>
            </a:r>
            <a:r>
              <a:rPr lang="en-US" altLang="en-US" sz="2000">
                <a:latin typeface="Times-BoldItalic"/>
              </a:rPr>
              <a:t>Occupation of the address space in classful addressing</a:t>
            </a:r>
          </a:p>
        </p:txBody>
      </p:sp>
      <p:pic>
        <p:nvPicPr>
          <p:cNvPr id="563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38" y="1046163"/>
            <a:ext cx="8437562" cy="146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8" y="3352800"/>
            <a:ext cx="4930775"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4188" y="3683000"/>
            <a:ext cx="3340100"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9728E6AD-1A73-46A3-B3DC-6D17B5F558C1}" type="slidenum">
              <a:rPr lang="en-US" altLang="en-US" sz="1200" i="0" smtClean="0">
                <a:latin typeface="Arial" panose="020B0604020202020204" pitchFamily="34" charset="0"/>
              </a:rPr>
              <a:pPr/>
              <a:t>38</a:t>
            </a:fld>
            <a:endParaRPr lang="en-US" altLang="en-US" sz="1200" i="0">
              <a:latin typeface="Arial" panose="020B0604020202020204" pitchFamily="34" charset="0"/>
            </a:endParaRPr>
          </a:p>
        </p:txBody>
      </p:sp>
      <p:sp>
        <p:nvSpPr>
          <p:cNvPr id="5837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5837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54800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18.4.3  Classless Addressing</a:t>
            </a:r>
          </a:p>
        </p:txBody>
      </p:sp>
      <p:sp>
        <p:nvSpPr>
          <p:cNvPr id="58379" name="Rectangle 10"/>
          <p:cNvSpPr>
            <a:spLocks noChangeArrowheads="1"/>
          </p:cNvSpPr>
          <p:nvPr/>
        </p:nvSpPr>
        <p:spPr bwMode="auto">
          <a:xfrm>
            <a:off x="381000" y="1293813"/>
            <a:ext cx="7924800" cy="521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With the growth of the Internet, it was clear that a larger address space was needed as a long-term solution. The larger address space, however, requires that the length of IP addresses also be increased, which means the format of the IP packets needs to be changed. Although the long-range solution has already been devised and is called IPv6, a short-term solution was also devised to use the same address space but to change the distribution of addresses to provide a fair share to each organization. The short-term solution still uses IPv4 addresses, but it is called classless addressing.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1C65350-B4B8-4EEB-9050-5F14A5B8CC3A}" type="slidenum">
              <a:rPr lang="en-US" altLang="en-US" sz="1200" i="0" smtClean="0">
                <a:latin typeface="Arial" panose="020B0604020202020204" pitchFamily="34" charset="0"/>
              </a:rPr>
              <a:pPr/>
              <a:t>39</a:t>
            </a:fld>
            <a:endParaRPr lang="en-US" altLang="en-US" sz="1200" i="0">
              <a:latin typeface="Arial" panose="020B0604020202020204" pitchFamily="34" charset="0"/>
            </a:endParaRPr>
          </a:p>
        </p:txBody>
      </p:sp>
      <p:sp>
        <p:nvSpPr>
          <p:cNvPr id="6041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18.19:  </a:t>
            </a:r>
            <a:r>
              <a:rPr lang="en-US" altLang="en-US" sz="2000">
                <a:latin typeface="Times-BoldItalic"/>
              </a:rPr>
              <a:t> Variable-length blocks in classless addressing</a:t>
            </a:r>
          </a:p>
        </p:txBody>
      </p:sp>
      <p:pic>
        <p:nvPicPr>
          <p:cNvPr id="604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5" y="2655888"/>
            <a:ext cx="8702675"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6" name="Rectangle 1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7" name="Rectangle 1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8" name="Rectangle 1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69" name="Rectangle 1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0" name="Rectangle 1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1" name="Rectangle 1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2" name="Rectangle 1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a:endParaRPr kumimoji="1" lang="en-US" altLang="en-US" sz="2400" b="0" i="0">
              <a:latin typeface="Tahoma" panose="020B0604030504040204" pitchFamily="34" charset="0"/>
            </a:endParaRPr>
          </a:p>
        </p:txBody>
      </p:sp>
      <p:sp>
        <p:nvSpPr>
          <p:cNvPr id="11273" name="Rectangle 21"/>
          <p:cNvSpPr>
            <a:spLocks noChangeArrowheads="1"/>
          </p:cNvSpPr>
          <p:nvPr/>
        </p:nvSpPr>
        <p:spPr bwMode="auto">
          <a:xfrm>
            <a:off x="1066800" y="-76200"/>
            <a:ext cx="75707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3600" i="0">
                <a:solidFill>
                  <a:srgbClr val="FF0000"/>
                </a:solidFill>
                <a:latin typeface="Arial" panose="020B0604020202020204" pitchFamily="34" charset="0"/>
              </a:rPr>
              <a:t>Chapter 18: Objective (continued)</a:t>
            </a:r>
          </a:p>
        </p:txBody>
      </p:sp>
      <p:sp>
        <p:nvSpPr>
          <p:cNvPr id="11274" name="Rectangle 7"/>
          <p:cNvSpPr>
            <a:spLocks noChangeArrowheads="1"/>
          </p:cNvSpPr>
          <p:nvPr/>
        </p:nvSpPr>
        <p:spPr bwMode="auto">
          <a:xfrm>
            <a:off x="152400" y="990600"/>
            <a:ext cx="85169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fourth section discusses IPv4 addressing, probably the most important issue in the network layer. It first describes the address space. It then briefly discusses classful addressing, which belongs to the past but is useful in understanding classless addressing. The section then moves to classless addressing and explains several issues related to this topic. It then discusses DHCP, which can be used to dynamically assign addresses in an organization. Finally, the section discusses NAT, which can be used to relieve the shortage of addresses to some extent.</a:t>
            </a:r>
          </a:p>
        </p:txBody>
      </p:sp>
      <p:sp>
        <p:nvSpPr>
          <p:cNvPr id="11275" name="Rectangle 7"/>
          <p:cNvSpPr>
            <a:spLocks noChangeArrowheads="1"/>
          </p:cNvSpPr>
          <p:nvPr/>
        </p:nvSpPr>
        <p:spPr bwMode="auto">
          <a:xfrm>
            <a:off x="152400" y="4953000"/>
            <a:ext cx="8516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spcBef>
                <a:spcPct val="50000"/>
              </a:spcBef>
              <a:spcAft>
                <a:spcPct val="50000"/>
              </a:spcAft>
              <a:buClr>
                <a:schemeClr val="folHlink"/>
              </a:buClr>
              <a:buFont typeface="Wingdings" panose="05000000000000000000" pitchFamily="2" charset="2"/>
              <a:buChar char="q"/>
            </a:pPr>
            <a:r>
              <a:rPr lang="en-US" altLang="en-US" sz="2400">
                <a:solidFill>
                  <a:srgbClr val="002060"/>
                </a:solidFill>
                <a:latin typeface="Times New Roman" panose="02020603050405020304" pitchFamily="18" charset="0"/>
              </a:rPr>
              <a:t>The fifth section discusses forwarding of network-layer packets. It first shows how forwarding can be done based on the destination address in a packet. It then discusses how forwarding can be done using a label.</a:t>
            </a:r>
          </a:p>
        </p:txBody>
      </p:sp>
    </p:spTree>
  </p:cSld>
  <p:clrMapOvr>
    <a:overrideClrMapping bg1="lt1" tx1="dk1" bg2="lt2" tx2="dk2" accent1="accent1" accent2="accent2" accent3="accent3" accent4="accent4" accent5="accent5" accent6="accent6" hlink="hlink" folHlink="folHlink"/>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F78D8ECF-9026-4921-81B8-0A2E3B664F2E}" type="slidenum">
              <a:rPr lang="en-US" altLang="en-US" sz="1200" i="0" smtClean="0">
                <a:latin typeface="Arial" panose="020B0604020202020204" pitchFamily="34" charset="0"/>
              </a:rPr>
              <a:pPr/>
              <a:t>40</a:t>
            </a:fld>
            <a:endParaRPr lang="en-US" altLang="en-US" sz="1200" i="0">
              <a:latin typeface="Arial" panose="020B0604020202020204" pitchFamily="34" charset="0"/>
            </a:endParaRPr>
          </a:p>
        </p:txBody>
      </p:sp>
      <p:sp>
        <p:nvSpPr>
          <p:cNvPr id="6246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18.20: </a:t>
            </a:r>
            <a:r>
              <a:rPr lang="en-US" altLang="en-US" sz="2000">
                <a:latin typeface="Times-BoldItalic"/>
              </a:rPr>
              <a:t>Slash notation (CIDR)</a:t>
            </a:r>
          </a:p>
        </p:txBody>
      </p:sp>
      <p:pic>
        <p:nvPicPr>
          <p:cNvPr id="624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76400"/>
            <a:ext cx="7472363"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370138"/>
            <a:ext cx="13192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3873500"/>
            <a:ext cx="2481263"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747FB0F6-1BF8-49A0-904C-2143D8297BA3}" type="slidenum">
              <a:rPr lang="en-US" altLang="en-US" sz="1200" i="0" smtClean="0">
                <a:latin typeface="Arial" panose="020B0604020202020204" pitchFamily="34" charset="0"/>
              </a:rPr>
              <a:pPr/>
              <a:t>41</a:t>
            </a:fld>
            <a:endParaRPr lang="en-US" altLang="en-US" sz="1200" i="0">
              <a:latin typeface="Arial" panose="020B0604020202020204" pitchFamily="34" charset="0"/>
            </a:endParaRPr>
          </a:p>
        </p:txBody>
      </p:sp>
      <p:sp>
        <p:nvSpPr>
          <p:cNvPr id="6451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18.21:  </a:t>
            </a:r>
            <a:r>
              <a:rPr lang="en-US" altLang="en-US" sz="2000">
                <a:latin typeface="Times-BoldItalic"/>
              </a:rPr>
              <a:t>Information extraction in classless addressing</a:t>
            </a:r>
          </a:p>
        </p:txBody>
      </p:sp>
      <p:pic>
        <p:nvPicPr>
          <p:cNvPr id="6451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275" y="838200"/>
            <a:ext cx="561975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3327400"/>
            <a:ext cx="467042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5232400"/>
            <a:ext cx="467042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8275" y="4219575"/>
            <a:ext cx="13335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3663" y="1600200"/>
            <a:ext cx="24384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eft Arrow Callout 4"/>
          <p:cNvSpPr/>
          <p:nvPr/>
        </p:nvSpPr>
        <p:spPr bwMode="auto">
          <a:xfrm>
            <a:off x="5298831" y="4857452"/>
            <a:ext cx="2133600" cy="1048190"/>
          </a:xfrm>
          <a:prstGeom prst="leftArrowCallou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Set all suffix bits</a:t>
            </a:r>
          </a:p>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to 1s</a:t>
            </a:r>
          </a:p>
        </p:txBody>
      </p:sp>
      <p:sp>
        <p:nvSpPr>
          <p:cNvPr id="23" name="Left Arrow Callout 22"/>
          <p:cNvSpPr/>
          <p:nvPr/>
        </p:nvSpPr>
        <p:spPr bwMode="auto">
          <a:xfrm>
            <a:off x="5334000" y="2965792"/>
            <a:ext cx="2133600" cy="1048190"/>
          </a:xfrm>
          <a:prstGeom prst="leftArrowCallou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Set all suffix bits</a:t>
            </a:r>
          </a:p>
          <a:p>
            <a:pPr>
              <a:defRPr/>
            </a:pPr>
            <a:r>
              <a:rPr lang="en-US" sz="2000" i="0" dirty="0">
                <a:ln w="12700">
                  <a:solidFill>
                    <a:schemeClr val="tx2">
                      <a:satMod val="155000"/>
                    </a:schemeClr>
                  </a:solidFill>
                  <a:prstDash val="solid"/>
                </a:ln>
                <a:solidFill>
                  <a:srgbClr val="FF0000"/>
                </a:solidFill>
                <a:latin typeface="Arial" pitchFamily="34" charset="0"/>
                <a:cs typeface="Arial" pitchFamily="34" charset="0"/>
              </a:rPr>
              <a:t>to 0s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 classless address is given as 167.199.170.82/27. We can find the above three pieces of information as follows. The number of addresses in the network is 2</a:t>
            </a:r>
            <a:r>
              <a:rPr lang="en-US" altLang="en-US" sz="2800" b="0" i="0" baseline="30000">
                <a:latin typeface="Times New Roman" panose="02020603050405020304" pitchFamily="18" charset="0"/>
                <a:cs typeface="Times New Roman" panose="02020603050405020304" pitchFamily="18" charset="0"/>
              </a:rPr>
              <a:t>32− </a:t>
            </a:r>
            <a:r>
              <a:rPr lang="en-US" altLang="en-US" sz="2800" b="0" baseline="30000">
                <a:latin typeface="Times New Roman" panose="02020603050405020304" pitchFamily="18" charset="0"/>
                <a:cs typeface="Times New Roman" panose="02020603050405020304" pitchFamily="18" charset="0"/>
              </a:rPr>
              <a:t>n</a:t>
            </a:r>
            <a:r>
              <a:rPr lang="en-US" altLang="en-US" sz="2800" b="0" i="0" baseline="30000">
                <a:latin typeface="Times New Roman" panose="02020603050405020304" pitchFamily="18" charset="0"/>
                <a:cs typeface="Times New Roman" panose="02020603050405020304" pitchFamily="18" charset="0"/>
              </a:rPr>
              <a:t> </a:t>
            </a:r>
            <a:r>
              <a:rPr lang="en-US" altLang="en-US" sz="2800" b="0" i="0">
                <a:latin typeface="Times New Roman" panose="02020603050405020304" pitchFamily="18" charset="0"/>
                <a:cs typeface="Times New Roman" panose="02020603050405020304" pitchFamily="18" charset="0"/>
              </a:rPr>
              <a:t>= 2</a:t>
            </a:r>
            <a:r>
              <a:rPr lang="en-US" altLang="en-US" sz="2800" b="0" i="0" baseline="30000">
                <a:latin typeface="Times New Roman" panose="02020603050405020304" pitchFamily="18" charset="0"/>
                <a:cs typeface="Times New Roman" panose="02020603050405020304" pitchFamily="18" charset="0"/>
              </a:rPr>
              <a:t>5</a:t>
            </a:r>
            <a:r>
              <a:rPr lang="en-US" altLang="en-US" sz="2800" b="0" i="0">
                <a:latin typeface="Times New Roman" panose="02020603050405020304" pitchFamily="18" charset="0"/>
                <a:cs typeface="Times New Roman" panose="02020603050405020304" pitchFamily="18" charset="0"/>
              </a:rPr>
              <a:t> = 32 addresses. The first address can be found by keeping the first 27 bits and changing the rest of the bits to 0s.</a:t>
            </a:r>
          </a:p>
        </p:txBody>
      </p:sp>
      <p:grpSp>
        <p:nvGrpSpPr>
          <p:cNvPr id="66563" name="Group 23"/>
          <p:cNvGrpSpPr>
            <a:grpSpLocks/>
          </p:cNvGrpSpPr>
          <p:nvPr/>
        </p:nvGrpSpPr>
        <p:grpSpPr bwMode="auto">
          <a:xfrm>
            <a:off x="0" y="0"/>
            <a:ext cx="9144000" cy="609600"/>
            <a:chOff x="0" y="2448"/>
            <a:chExt cx="5760" cy="384"/>
          </a:xfrm>
        </p:grpSpPr>
        <p:sp>
          <p:nvSpPr>
            <p:cNvPr id="6657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18.1</a:t>
              </a:r>
            </a:p>
          </p:txBody>
        </p:sp>
      </p:grpSp>
      <p:sp>
        <p:nvSpPr>
          <p:cNvPr id="66564" name="Text Box 20"/>
          <p:cNvSpPr txBox="1">
            <a:spLocks noChangeArrowheads="1"/>
          </p:cNvSpPr>
          <p:nvPr/>
        </p:nvSpPr>
        <p:spPr bwMode="auto">
          <a:xfrm>
            <a:off x="152400" y="3998913"/>
            <a:ext cx="8839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The last address can be found by keeping the first 27 bits and changing the rest of the bits to 1s.</a:t>
            </a:r>
          </a:p>
        </p:txBody>
      </p:sp>
      <p:grpSp>
        <p:nvGrpSpPr>
          <p:cNvPr id="66565" name="Group 2"/>
          <p:cNvGrpSpPr>
            <a:grpSpLocks/>
          </p:cNvGrpSpPr>
          <p:nvPr/>
        </p:nvGrpSpPr>
        <p:grpSpPr bwMode="auto">
          <a:xfrm>
            <a:off x="228600" y="3048000"/>
            <a:ext cx="8504238" cy="838200"/>
            <a:chOff x="228600" y="3048000"/>
            <a:chExt cx="8503920" cy="838200"/>
          </a:xfrm>
        </p:grpSpPr>
        <p:pic>
          <p:nvPicPr>
            <p:cNvPr id="665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048000"/>
              <a:ext cx="8112390" cy="75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1" name="Rectangle 1"/>
            <p:cNvSpPr>
              <a:spLocks noChangeArrowheads="1"/>
            </p:cNvSpPr>
            <p:nvPr/>
          </p:nvSpPr>
          <p:spPr bwMode="auto">
            <a:xfrm>
              <a:off x="228600" y="3048000"/>
              <a:ext cx="8503920" cy="83820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grpSp>
        <p:nvGrpSpPr>
          <p:cNvPr id="66566" name="Group 3"/>
          <p:cNvGrpSpPr>
            <a:grpSpLocks/>
          </p:cNvGrpSpPr>
          <p:nvPr/>
        </p:nvGrpSpPr>
        <p:grpSpPr bwMode="auto">
          <a:xfrm>
            <a:off x="228600" y="5181600"/>
            <a:ext cx="8504238" cy="838200"/>
            <a:chOff x="228600" y="4953000"/>
            <a:chExt cx="8503920" cy="838200"/>
          </a:xfrm>
        </p:grpSpPr>
        <p:pic>
          <p:nvPicPr>
            <p:cNvPr id="6656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73" y="5029200"/>
              <a:ext cx="8066643" cy="63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9" name="Rectangle 11"/>
            <p:cNvSpPr>
              <a:spLocks noChangeArrowheads="1"/>
            </p:cNvSpPr>
            <p:nvPr/>
          </p:nvSpPr>
          <p:spPr bwMode="auto">
            <a:xfrm>
              <a:off x="228600" y="4953000"/>
              <a:ext cx="8503920" cy="83820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66567"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C6416004-08BE-423D-AF5E-AC9AE9B9D026}" type="slidenum">
              <a:rPr lang="en-US" altLang="en-US" sz="1200" i="0">
                <a:latin typeface="Arial" panose="020B0604020202020204" pitchFamily="34" charset="0"/>
              </a:rPr>
              <a:pPr eaLnBrk="1" hangingPunct="1"/>
              <a:t>42</a:t>
            </a:fld>
            <a:endParaRPr lang="en-US" altLang="en-US" sz="1200" i="0">
              <a:latin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0"/>
          <p:cNvSpPr txBox="1">
            <a:spLocks noChangeArrowheads="1"/>
          </p:cNvSpPr>
          <p:nvPr/>
        </p:nvSpPr>
        <p:spPr bwMode="auto">
          <a:xfrm>
            <a:off x="76200" y="696913"/>
            <a:ext cx="8839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We repeat Example 18.1 using the mask. The mask in dotted-decimal notation is 256.256.256.224 The AND, OR, and NOT operations can be applied to individual bytes using calculators and applets at the book website.</a:t>
            </a:r>
          </a:p>
        </p:txBody>
      </p:sp>
      <p:grpSp>
        <p:nvGrpSpPr>
          <p:cNvPr id="68611" name="Group 23"/>
          <p:cNvGrpSpPr>
            <a:grpSpLocks/>
          </p:cNvGrpSpPr>
          <p:nvPr/>
        </p:nvGrpSpPr>
        <p:grpSpPr bwMode="auto">
          <a:xfrm>
            <a:off x="0" y="0"/>
            <a:ext cx="9144000" cy="609600"/>
            <a:chOff x="0" y="2448"/>
            <a:chExt cx="5760" cy="384"/>
          </a:xfrm>
        </p:grpSpPr>
        <p:sp>
          <p:nvSpPr>
            <p:cNvPr id="6861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18.2</a:t>
              </a:r>
            </a:p>
          </p:txBody>
        </p:sp>
      </p:grpSp>
      <p:grpSp>
        <p:nvGrpSpPr>
          <p:cNvPr id="68612" name="Group 1"/>
          <p:cNvGrpSpPr>
            <a:grpSpLocks/>
          </p:cNvGrpSpPr>
          <p:nvPr/>
        </p:nvGrpSpPr>
        <p:grpSpPr bwMode="auto">
          <a:xfrm>
            <a:off x="228600" y="2895600"/>
            <a:ext cx="8686800" cy="1131888"/>
            <a:chOff x="228600" y="2895599"/>
            <a:chExt cx="8686800" cy="1132584"/>
          </a:xfrm>
        </p:grpSpPr>
        <p:pic>
          <p:nvPicPr>
            <p:cNvPr id="686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895599"/>
              <a:ext cx="8686800" cy="113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5" name="Rectangle 8"/>
            <p:cNvSpPr>
              <a:spLocks noChangeArrowheads="1"/>
            </p:cNvSpPr>
            <p:nvPr/>
          </p:nvSpPr>
          <p:spPr bwMode="auto">
            <a:xfrm>
              <a:off x="259080" y="2895600"/>
              <a:ext cx="8503920" cy="109728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68613"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BDD7B28-754B-457E-B52C-59016B86C9A3}" type="slidenum">
              <a:rPr lang="en-US" altLang="en-US" sz="1200" i="0">
                <a:latin typeface="Arial" panose="020B0604020202020204" pitchFamily="34" charset="0"/>
              </a:rPr>
              <a:pPr eaLnBrk="1" hangingPunct="1"/>
              <a:t>43</a:t>
            </a:fld>
            <a:endParaRPr lang="en-US" altLang="en-US" sz="1200" i="0">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In classless addressing, an address cannot per se define the block the address belongs to. For example, the address 230.8.24.56 can belong to many blocks. Some of them are shown below with the value of the prefix associated with that block.</a:t>
            </a:r>
          </a:p>
        </p:txBody>
      </p:sp>
      <p:grpSp>
        <p:nvGrpSpPr>
          <p:cNvPr id="70659" name="Group 23"/>
          <p:cNvGrpSpPr>
            <a:grpSpLocks/>
          </p:cNvGrpSpPr>
          <p:nvPr/>
        </p:nvGrpSpPr>
        <p:grpSpPr bwMode="auto">
          <a:xfrm>
            <a:off x="0" y="0"/>
            <a:ext cx="9144000" cy="609600"/>
            <a:chOff x="0" y="2448"/>
            <a:chExt cx="5760" cy="384"/>
          </a:xfrm>
        </p:grpSpPr>
        <p:sp>
          <p:nvSpPr>
            <p:cNvPr id="70664"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18.3</a:t>
              </a:r>
            </a:p>
          </p:txBody>
        </p:sp>
      </p:grpSp>
      <p:grpSp>
        <p:nvGrpSpPr>
          <p:cNvPr id="70660" name="Group 1"/>
          <p:cNvGrpSpPr>
            <a:grpSpLocks/>
          </p:cNvGrpSpPr>
          <p:nvPr/>
        </p:nvGrpSpPr>
        <p:grpSpPr bwMode="auto">
          <a:xfrm>
            <a:off x="152400" y="3200400"/>
            <a:ext cx="8778875" cy="2193925"/>
            <a:chOff x="152400" y="3200399"/>
            <a:chExt cx="8778240" cy="2194561"/>
          </a:xfrm>
        </p:grpSpPr>
        <p:pic>
          <p:nvPicPr>
            <p:cNvPr id="706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3200399"/>
              <a:ext cx="8686800" cy="214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3" name="Rectangle 8"/>
            <p:cNvSpPr>
              <a:spLocks noChangeArrowheads="1"/>
            </p:cNvSpPr>
            <p:nvPr/>
          </p:nvSpPr>
          <p:spPr bwMode="auto">
            <a:xfrm>
              <a:off x="152400" y="3200400"/>
              <a:ext cx="8778240" cy="2194560"/>
            </a:xfrm>
            <a:prstGeom prst="rect">
              <a:avLst/>
            </a:prstGeom>
            <a:noFill/>
            <a:ln w="5715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7066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85129A3-18A4-44C9-8EBC-88ACE7A54595}" type="slidenum">
              <a:rPr lang="en-US" altLang="en-US" sz="1200" i="0">
                <a:latin typeface="Arial" panose="020B0604020202020204" pitchFamily="34" charset="0"/>
              </a:rPr>
              <a:pPr eaLnBrk="1" hangingPunct="1"/>
              <a:t>44</a:t>
            </a:fld>
            <a:endParaRPr lang="en-US" altLang="en-US" sz="1200" i="0">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0D92F11D-7B57-4CA4-A0E9-0644DB8CD730}" type="slidenum">
              <a:rPr lang="en-US" altLang="en-US" sz="1200" i="0" smtClean="0">
                <a:latin typeface="Arial" panose="020B0604020202020204" pitchFamily="34" charset="0"/>
              </a:rPr>
              <a:pPr/>
              <a:t>45</a:t>
            </a:fld>
            <a:endParaRPr lang="en-US" altLang="en-US" sz="1200" i="0">
              <a:latin typeface="Arial" panose="020B0604020202020204" pitchFamily="34" charset="0"/>
            </a:endParaRPr>
          </a:p>
        </p:txBody>
      </p:sp>
      <p:sp>
        <p:nvSpPr>
          <p:cNvPr id="727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18.22: </a:t>
            </a:r>
            <a:r>
              <a:rPr lang="en-US" altLang="en-US" sz="2000">
                <a:latin typeface="Times-BoldItalic"/>
              </a:rPr>
              <a:t>Network address</a:t>
            </a:r>
          </a:p>
        </p:txBody>
      </p:sp>
      <p:pic>
        <p:nvPicPr>
          <p:cNvPr id="491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250" y="914400"/>
            <a:ext cx="7102475"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 y="3644900"/>
            <a:ext cx="79343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0"/>
          <p:cNvSpPr txBox="1">
            <a:spLocks noChangeArrowheads="1"/>
          </p:cNvSpPr>
          <p:nvPr/>
        </p:nvSpPr>
        <p:spPr bwMode="auto">
          <a:xfrm>
            <a:off x="76200" y="696913"/>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An ISP has requested a block of 1000 addresses. Since 1000 is not a power of 2, 1024 addresses are granted. The prefix length is calculated as </a:t>
            </a:r>
            <a:r>
              <a:rPr lang="en-US" altLang="en-US" sz="2800" b="0">
                <a:latin typeface="Times New Roman" panose="02020603050405020304" pitchFamily="18" charset="0"/>
                <a:cs typeface="Times New Roman" panose="02020603050405020304" pitchFamily="18" charset="0"/>
              </a:rPr>
              <a:t>n</a:t>
            </a:r>
            <a:r>
              <a:rPr lang="en-US" altLang="en-US" sz="2800" b="0" i="0">
                <a:latin typeface="Times New Roman" panose="02020603050405020304" pitchFamily="18" charset="0"/>
                <a:cs typeface="Times New Roman" panose="02020603050405020304" pitchFamily="18" charset="0"/>
              </a:rPr>
              <a:t> = 32 − log</a:t>
            </a:r>
            <a:r>
              <a:rPr lang="en-US" altLang="en-US" sz="2800" b="0" i="0" baseline="-16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1024 = 22. An available block, 18.14.12.0</a:t>
            </a:r>
            <a:r>
              <a:rPr lang="en-US" altLang="en-US" sz="2800" i="0">
                <a:solidFill>
                  <a:srgbClr val="FF0000"/>
                </a:solidFill>
                <a:latin typeface="Times New Roman" panose="02020603050405020304" pitchFamily="18" charset="0"/>
                <a:cs typeface="Times New Roman" panose="02020603050405020304" pitchFamily="18" charset="0"/>
              </a:rPr>
              <a:t>/22</a:t>
            </a:r>
            <a:r>
              <a:rPr lang="en-US" altLang="en-US" sz="2800" b="0" i="0">
                <a:latin typeface="Times New Roman" panose="02020603050405020304" pitchFamily="18" charset="0"/>
                <a:cs typeface="Times New Roman" panose="02020603050405020304" pitchFamily="18" charset="0"/>
              </a:rPr>
              <a:t>, is granted to the ISP. It can be seen that the first address in decimal is 302,910,464, which is divisible by 1024.</a:t>
            </a:r>
          </a:p>
        </p:txBody>
      </p:sp>
      <p:grpSp>
        <p:nvGrpSpPr>
          <p:cNvPr id="74755" name="Group 23"/>
          <p:cNvGrpSpPr>
            <a:grpSpLocks/>
          </p:cNvGrpSpPr>
          <p:nvPr/>
        </p:nvGrpSpPr>
        <p:grpSpPr bwMode="auto">
          <a:xfrm>
            <a:off x="0" y="0"/>
            <a:ext cx="9144000" cy="609600"/>
            <a:chOff x="0" y="2448"/>
            <a:chExt cx="5760" cy="384"/>
          </a:xfrm>
        </p:grpSpPr>
        <p:sp>
          <p:nvSpPr>
            <p:cNvPr id="74757"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18.4</a:t>
              </a:r>
            </a:p>
          </p:txBody>
        </p:sp>
      </p:grpSp>
      <p:sp>
        <p:nvSpPr>
          <p:cNvPr id="74756"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45DDBDF2-B533-4B89-ACA8-FCD6799E32EA}" type="slidenum">
              <a:rPr lang="en-US" altLang="en-US" sz="1200" i="0">
                <a:latin typeface="Arial" panose="020B0604020202020204" pitchFamily="34" charset="0"/>
              </a:rPr>
              <a:pPr eaLnBrk="1" hangingPunct="1"/>
              <a:t>46</a:t>
            </a:fld>
            <a:endParaRPr lang="en-US" altLang="en-US" sz="1200" i="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An organization is granted a block of addresses with the beginning address 14.24.74.0</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The organization needs to have 3 subblocks of addresses to use in its three subnets: one subblock of 10 addresses, one subblock of 60 addresses, and one subblock of 120 addresses. Design the subblocks.</a:t>
            </a:r>
          </a:p>
        </p:txBody>
      </p:sp>
      <p:grpSp>
        <p:nvGrpSpPr>
          <p:cNvPr id="76803" name="Group 23"/>
          <p:cNvGrpSpPr>
            <a:grpSpLocks/>
          </p:cNvGrpSpPr>
          <p:nvPr/>
        </p:nvGrpSpPr>
        <p:grpSpPr bwMode="auto">
          <a:xfrm>
            <a:off x="0" y="0"/>
            <a:ext cx="9144000" cy="609600"/>
            <a:chOff x="0" y="2448"/>
            <a:chExt cx="5760" cy="384"/>
          </a:xfrm>
        </p:grpSpPr>
        <p:sp>
          <p:nvSpPr>
            <p:cNvPr id="7680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a:t>
              </a:r>
            </a:p>
          </p:txBody>
        </p:sp>
      </p:grpSp>
      <p:sp>
        <p:nvSpPr>
          <p:cNvPr id="8" name="Text Box 20"/>
          <p:cNvSpPr txBox="1">
            <a:spLocks noChangeArrowheads="1"/>
          </p:cNvSpPr>
          <p:nvPr/>
        </p:nvSpPr>
        <p:spPr bwMode="auto">
          <a:xfrm>
            <a:off x="76200" y="3352800"/>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There are 2</a:t>
            </a:r>
            <a:r>
              <a:rPr lang="en-US" altLang="en-US" sz="2800" b="0" i="0" baseline="30000">
                <a:latin typeface="Times New Roman" panose="02020603050405020304" pitchFamily="18" charset="0"/>
                <a:cs typeface="Times New Roman" panose="02020603050405020304" pitchFamily="18" charset="0"/>
              </a:rPr>
              <a:t>32– 24 </a:t>
            </a:r>
            <a:r>
              <a:rPr lang="en-US" altLang="en-US" sz="2800" b="0" i="0">
                <a:latin typeface="Times New Roman" panose="02020603050405020304" pitchFamily="18" charset="0"/>
                <a:cs typeface="Times New Roman" panose="02020603050405020304" pitchFamily="18" charset="0"/>
              </a:rPr>
              <a:t>= 256 addresses in this block. The first address is 14.24.74.0</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the last address is 14.24.74.255</a:t>
            </a:r>
            <a:r>
              <a:rPr lang="en-US" altLang="en-US" sz="2800" i="0">
                <a:solidFill>
                  <a:srgbClr val="FF0000"/>
                </a:solidFill>
                <a:latin typeface="Times New Roman" panose="02020603050405020304" pitchFamily="18" charset="0"/>
                <a:cs typeface="Times New Roman" panose="02020603050405020304" pitchFamily="18" charset="0"/>
              </a:rPr>
              <a:t>/24</a:t>
            </a:r>
            <a:r>
              <a:rPr lang="en-US" altLang="en-US" sz="2800" b="0" i="0">
                <a:latin typeface="Times New Roman" panose="02020603050405020304" pitchFamily="18" charset="0"/>
                <a:cs typeface="Times New Roman" panose="02020603050405020304" pitchFamily="18" charset="0"/>
              </a:rPr>
              <a:t>. To satisfy the third requirement, we assign addresses to subblocks, starting with the largest and ending with the smallest one.</a:t>
            </a:r>
          </a:p>
        </p:txBody>
      </p:sp>
      <p:sp>
        <p:nvSpPr>
          <p:cNvPr id="7680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9E832B3-AFF4-4464-BC8C-62C962F68ADD}" type="slidenum">
              <a:rPr lang="en-US" altLang="en-US" sz="1200" i="0">
                <a:latin typeface="Arial" panose="020B0604020202020204" pitchFamily="34" charset="0"/>
              </a:rPr>
              <a:pPr eaLnBrk="1" hangingPunct="1"/>
              <a:t>47</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20"/>
          <p:cNvSpPr txBox="1">
            <a:spLocks noChangeArrowheads="1"/>
          </p:cNvSpPr>
          <p:nvPr/>
        </p:nvSpPr>
        <p:spPr bwMode="auto">
          <a:xfrm>
            <a:off x="76200" y="696913"/>
            <a:ext cx="88392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solidFill>
                  <a:srgbClr val="FF0000"/>
                </a:solidFill>
                <a:latin typeface="Times New Roman" panose="02020603050405020304" pitchFamily="18" charset="0"/>
                <a:cs typeface="Times New Roman" panose="02020603050405020304" pitchFamily="18" charset="0"/>
              </a:rPr>
              <a:t>a. </a:t>
            </a:r>
            <a:r>
              <a:rPr lang="en-US" altLang="en-US" sz="2800" b="0" i="0">
                <a:latin typeface="Times New Roman" panose="02020603050405020304" pitchFamily="18" charset="0"/>
                <a:cs typeface="Times New Roman" panose="02020603050405020304" pitchFamily="18" charset="0"/>
              </a:rPr>
              <a:t>The number of addresses in the largest subblock, which requires 120 addresses, is not a power of 2. We allocate 128 addresses. The subnet mask for this subnet can be found as </a:t>
            </a:r>
            <a:r>
              <a:rPr lang="en-US" altLang="en-US" sz="2800" b="0">
                <a:latin typeface="Times New Roman" panose="02020603050405020304" pitchFamily="18" charset="0"/>
                <a:cs typeface="Times New Roman" panose="02020603050405020304" pitchFamily="18" charset="0"/>
              </a:rPr>
              <a:t>n</a:t>
            </a:r>
            <a:r>
              <a:rPr lang="en-US" altLang="en-US" sz="2800" b="0" i="0" baseline="-25000">
                <a:latin typeface="Times New Roman" panose="02020603050405020304" pitchFamily="18" charset="0"/>
                <a:cs typeface="Times New Roman" panose="02020603050405020304" pitchFamily="18" charset="0"/>
              </a:rPr>
              <a:t>1</a:t>
            </a:r>
            <a:r>
              <a:rPr lang="en-US" altLang="en-US" sz="2800" b="0" i="0">
                <a:latin typeface="Times New Roman" panose="02020603050405020304" pitchFamily="18" charset="0"/>
                <a:cs typeface="Times New Roman" panose="02020603050405020304" pitchFamily="18" charset="0"/>
              </a:rPr>
              <a:t> = 32 − log</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128 = 25. The first address in this block is 14.24.74.0</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 the last address is 14.24.74.127</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a:t>
            </a:r>
          </a:p>
          <a:p>
            <a:pPr algn="just"/>
            <a:endParaRPr lang="en-US" altLang="en-US" sz="2800" b="0" i="0">
              <a:latin typeface="Times New Roman" panose="02020603050405020304" pitchFamily="18" charset="0"/>
              <a:cs typeface="Times New Roman" panose="02020603050405020304" pitchFamily="18" charset="0"/>
            </a:endParaRPr>
          </a:p>
          <a:p>
            <a:pPr algn="just"/>
            <a:r>
              <a:rPr lang="en-US" altLang="en-US" sz="2800" i="0">
                <a:solidFill>
                  <a:srgbClr val="FF0000"/>
                </a:solidFill>
                <a:latin typeface="Times New Roman" panose="02020603050405020304" pitchFamily="18" charset="0"/>
                <a:cs typeface="Times New Roman" panose="02020603050405020304" pitchFamily="18" charset="0"/>
              </a:rPr>
              <a:t>b. </a:t>
            </a:r>
            <a:r>
              <a:rPr lang="en-US" altLang="en-US" sz="2800" b="0" i="0">
                <a:latin typeface="Times New Roman" panose="02020603050405020304" pitchFamily="18" charset="0"/>
                <a:cs typeface="Times New Roman" panose="02020603050405020304" pitchFamily="18" charset="0"/>
              </a:rPr>
              <a:t>The number of addresses in the second largest subblock, which requires 60 addresses, is not a power of 2 either. We allocate 64 addresses. The subnet mask for this subnet can be found as </a:t>
            </a:r>
            <a:r>
              <a:rPr lang="en-US" altLang="en-US" sz="2800" b="0">
                <a:latin typeface="Times New Roman" panose="02020603050405020304" pitchFamily="18" charset="0"/>
                <a:cs typeface="Times New Roman" panose="02020603050405020304" pitchFamily="18" charset="0"/>
              </a:rPr>
              <a:t>n</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 32 − log</a:t>
            </a:r>
            <a:r>
              <a:rPr lang="en-US" altLang="en-US" sz="2800" b="0" i="0" baseline="-25000">
                <a:latin typeface="Times New Roman" panose="02020603050405020304" pitchFamily="18" charset="0"/>
                <a:cs typeface="Times New Roman" panose="02020603050405020304" pitchFamily="18" charset="0"/>
              </a:rPr>
              <a:t>2</a:t>
            </a:r>
            <a:r>
              <a:rPr lang="en-US" altLang="en-US" sz="2800" b="0" i="0">
                <a:latin typeface="Times New Roman" panose="02020603050405020304" pitchFamily="18" charset="0"/>
                <a:cs typeface="Times New Roman" panose="02020603050405020304" pitchFamily="18" charset="0"/>
              </a:rPr>
              <a:t> 64 = 26. The first address in this block is 14.24.74.128</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 the last address is 14.24.74.191</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a:t>
            </a:r>
          </a:p>
        </p:txBody>
      </p:sp>
      <p:grpSp>
        <p:nvGrpSpPr>
          <p:cNvPr id="78851" name="Group 23"/>
          <p:cNvGrpSpPr>
            <a:grpSpLocks/>
          </p:cNvGrpSpPr>
          <p:nvPr/>
        </p:nvGrpSpPr>
        <p:grpSpPr bwMode="auto">
          <a:xfrm>
            <a:off x="0" y="0"/>
            <a:ext cx="9144000" cy="609600"/>
            <a:chOff x="0" y="2448"/>
            <a:chExt cx="5760" cy="384"/>
          </a:xfrm>
        </p:grpSpPr>
        <p:sp>
          <p:nvSpPr>
            <p:cNvPr id="78853"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3454"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 (continued)</a:t>
              </a:r>
            </a:p>
          </p:txBody>
        </p:sp>
      </p:grpSp>
      <p:sp>
        <p:nvSpPr>
          <p:cNvPr id="78852"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FFC1773E-CCC3-4EE3-94A8-1240E83C1CED}" type="slidenum">
              <a:rPr lang="en-US" altLang="en-US" sz="1200" i="0">
                <a:latin typeface="Arial" panose="020B0604020202020204" pitchFamily="34" charset="0"/>
              </a:rPr>
              <a:pPr eaLnBrk="1" hangingPunct="1"/>
              <a:t>48</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3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530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20"/>
          <p:cNvSpPr txBox="1">
            <a:spLocks noChangeArrowheads="1"/>
          </p:cNvSpPr>
          <p:nvPr/>
        </p:nvSpPr>
        <p:spPr bwMode="auto">
          <a:xfrm>
            <a:off x="76200" y="696913"/>
            <a:ext cx="88392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dirty="0">
                <a:solidFill>
                  <a:srgbClr val="FF0000"/>
                </a:solidFill>
                <a:latin typeface="Times New Roman" panose="02020603050405020304" pitchFamily="18" charset="0"/>
                <a:cs typeface="Times New Roman" panose="02020603050405020304" pitchFamily="18" charset="0"/>
              </a:rPr>
              <a:t>c. </a:t>
            </a:r>
            <a:r>
              <a:rPr lang="en-US" altLang="en-US" sz="2800" b="0" i="0" dirty="0">
                <a:latin typeface="Times New Roman" panose="02020603050405020304" pitchFamily="18" charset="0"/>
                <a:cs typeface="Times New Roman" panose="02020603050405020304" pitchFamily="18" charset="0"/>
              </a:rPr>
              <a:t>The number of addresses in the smallest </a:t>
            </a:r>
            <a:r>
              <a:rPr lang="en-US" altLang="en-US" sz="2800" b="0" i="0" dirty="0" err="1">
                <a:latin typeface="Times New Roman" panose="02020603050405020304" pitchFamily="18" charset="0"/>
                <a:cs typeface="Times New Roman" panose="02020603050405020304" pitchFamily="18" charset="0"/>
              </a:rPr>
              <a:t>subblock</a:t>
            </a:r>
            <a:r>
              <a:rPr lang="en-US" altLang="en-US" sz="2800" b="0" i="0" dirty="0">
                <a:latin typeface="Times New Roman" panose="02020603050405020304" pitchFamily="18" charset="0"/>
                <a:cs typeface="Times New Roman" panose="02020603050405020304" pitchFamily="18" charset="0"/>
              </a:rPr>
              <a:t>, which requires 10 addresses, is not a power of 2. We allocate 16 addresses. The subnet mask for this subnet can be found as </a:t>
            </a:r>
            <a:r>
              <a:rPr lang="en-US" altLang="en-US" sz="2800" b="0" dirty="0">
                <a:latin typeface="Times New Roman" panose="02020603050405020304" pitchFamily="18" charset="0"/>
                <a:cs typeface="Times New Roman" panose="02020603050405020304" pitchFamily="18" charset="0"/>
              </a:rPr>
              <a:t>n</a:t>
            </a:r>
            <a:r>
              <a:rPr lang="en-US" altLang="en-US" sz="2800" b="0" i="0" baseline="-25000" dirty="0">
                <a:latin typeface="Times New Roman" panose="02020603050405020304" pitchFamily="18" charset="0"/>
                <a:cs typeface="Times New Roman" panose="02020603050405020304" pitchFamily="18" charset="0"/>
              </a:rPr>
              <a:t>1</a:t>
            </a:r>
            <a:r>
              <a:rPr lang="en-US" altLang="en-US" sz="2800" b="0" i="0" dirty="0">
                <a:latin typeface="Times New Roman" panose="02020603050405020304" pitchFamily="18" charset="0"/>
                <a:cs typeface="Times New Roman" panose="02020603050405020304" pitchFamily="18" charset="0"/>
              </a:rPr>
              <a:t> = 32 − log</a:t>
            </a:r>
            <a:r>
              <a:rPr lang="en-US" altLang="en-US" sz="2800" b="0" i="0" baseline="-25000" dirty="0">
                <a:latin typeface="Times New Roman" panose="02020603050405020304" pitchFamily="18" charset="0"/>
                <a:cs typeface="Times New Roman" panose="02020603050405020304" pitchFamily="18" charset="0"/>
              </a:rPr>
              <a:t>2</a:t>
            </a:r>
            <a:r>
              <a:rPr lang="en-US" altLang="en-US" sz="2800" b="0" i="0" dirty="0">
                <a:latin typeface="Times New Roman" panose="02020603050405020304" pitchFamily="18" charset="0"/>
                <a:cs typeface="Times New Roman" panose="02020603050405020304" pitchFamily="18" charset="0"/>
              </a:rPr>
              <a:t> 16 = 28. The first address in this block is 14.24.74.192</a:t>
            </a:r>
            <a:r>
              <a:rPr lang="en-US" altLang="en-US" sz="2800" i="0" dirty="0">
                <a:solidFill>
                  <a:srgbClr val="FF0000"/>
                </a:solidFill>
                <a:latin typeface="Times New Roman" panose="02020603050405020304" pitchFamily="18" charset="0"/>
                <a:cs typeface="Times New Roman" panose="02020603050405020304" pitchFamily="18" charset="0"/>
              </a:rPr>
              <a:t>/28</a:t>
            </a:r>
            <a:r>
              <a:rPr lang="en-US" altLang="en-US" sz="2800" b="0" i="0" dirty="0">
                <a:latin typeface="Times New Roman" panose="02020603050405020304" pitchFamily="18" charset="0"/>
                <a:cs typeface="Times New Roman" panose="02020603050405020304" pitchFamily="18" charset="0"/>
              </a:rPr>
              <a:t>; the last address is 14.24.74.207</a:t>
            </a:r>
            <a:r>
              <a:rPr lang="en-US" altLang="en-US" sz="2800" i="0" dirty="0">
                <a:solidFill>
                  <a:srgbClr val="FF0000"/>
                </a:solidFill>
                <a:latin typeface="Times New Roman" panose="02020603050405020304" pitchFamily="18" charset="0"/>
                <a:cs typeface="Times New Roman" panose="02020603050405020304" pitchFamily="18" charset="0"/>
              </a:rPr>
              <a:t>/28</a:t>
            </a:r>
            <a:r>
              <a:rPr lang="en-US" altLang="en-US" sz="2800" b="0" i="0" dirty="0">
                <a:latin typeface="Times New Roman" panose="02020603050405020304" pitchFamily="18" charset="0"/>
                <a:cs typeface="Times New Roman" panose="02020603050405020304" pitchFamily="18" charset="0"/>
              </a:rPr>
              <a:t>.</a:t>
            </a:r>
          </a:p>
        </p:txBody>
      </p:sp>
      <p:grpSp>
        <p:nvGrpSpPr>
          <p:cNvPr id="80899" name="Group 23"/>
          <p:cNvGrpSpPr>
            <a:grpSpLocks/>
          </p:cNvGrpSpPr>
          <p:nvPr/>
        </p:nvGrpSpPr>
        <p:grpSpPr bwMode="auto">
          <a:xfrm>
            <a:off x="0" y="0"/>
            <a:ext cx="9144000" cy="609600"/>
            <a:chOff x="0" y="2448"/>
            <a:chExt cx="5760" cy="384"/>
          </a:xfrm>
        </p:grpSpPr>
        <p:sp>
          <p:nvSpPr>
            <p:cNvPr id="8090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3454"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18.5 (continued)</a:t>
              </a:r>
            </a:p>
          </p:txBody>
        </p:sp>
      </p:grpSp>
      <p:sp>
        <p:nvSpPr>
          <p:cNvPr id="8" name="Text Box 20"/>
          <p:cNvSpPr txBox="1">
            <a:spLocks noChangeArrowheads="1"/>
          </p:cNvSpPr>
          <p:nvPr/>
        </p:nvSpPr>
        <p:spPr bwMode="auto">
          <a:xfrm>
            <a:off x="12700" y="3505200"/>
            <a:ext cx="8839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If we add all addresses in the previous </a:t>
            </a:r>
            <a:r>
              <a:rPr lang="en-US" altLang="en-US" sz="2800" b="0" i="0" dirty="0" err="1">
                <a:latin typeface="Times New Roman" panose="02020603050405020304" pitchFamily="18" charset="0"/>
                <a:cs typeface="Times New Roman" panose="02020603050405020304" pitchFamily="18" charset="0"/>
              </a:rPr>
              <a:t>subblocks</a:t>
            </a:r>
            <a:r>
              <a:rPr lang="en-US" altLang="en-US" sz="2800" b="0" i="0" dirty="0">
                <a:latin typeface="Times New Roman" panose="02020603050405020304" pitchFamily="18" charset="0"/>
                <a:cs typeface="Times New Roman" panose="02020603050405020304" pitchFamily="18" charset="0"/>
              </a:rPr>
              <a:t>, the result is 208 addresses, which means 48 addresses are left in reserve. The first address in this range is 14.24.74.208. The last address is 14.24.74.255. We don’t know about the prefix length yet. Figure 18.23 shows the configuration of blocks. We have shown the first address in each block.</a:t>
            </a:r>
          </a:p>
        </p:txBody>
      </p:sp>
      <p:sp>
        <p:nvSpPr>
          <p:cNvPr id="8090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215F2B3E-D3BF-43CA-81EB-35D546BB8859}" type="slidenum">
              <a:rPr lang="en-US" altLang="en-US" sz="1200" i="0">
                <a:latin typeface="Arial" panose="020B0604020202020204" pitchFamily="34" charset="0"/>
              </a:rPr>
              <a:pPr eaLnBrk="1" hangingPunct="1"/>
              <a:t>49</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30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2E86C6B9-AAB4-4BA7-9FD1-B20541C3C664}" type="slidenum">
              <a:rPr lang="en-US" altLang="en-US" sz="1200" i="0" smtClean="0">
                <a:latin typeface="Arial" panose="020B0604020202020204" pitchFamily="34" charset="0"/>
              </a:rPr>
              <a:pPr/>
              <a:t>5</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7112000" cy="1077913"/>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18-1   NETWORK-LAYER SERVICES</a:t>
            </a:r>
          </a:p>
          <a:p>
            <a:pPr marL="0" lvl="2">
              <a:defRPr/>
            </a:pPr>
            <a:endParaRPr lang="en-US" i="0" dirty="0">
              <a:effectLst>
                <a:outerShdw blurRad="38100" dist="38100" dir="2700000" algn="tl">
                  <a:srgbClr val="C0C0C0"/>
                </a:outerShdw>
              </a:effectLst>
              <a:latin typeface="Times" pitchFamily="18" charset="0"/>
            </a:endParaRPr>
          </a:p>
        </p:txBody>
      </p:sp>
      <p:sp>
        <p:nvSpPr>
          <p:cNvPr id="13317"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13318" name="Rectangle 8"/>
          <p:cNvSpPr>
            <a:spLocks noChangeArrowheads="1"/>
          </p:cNvSpPr>
          <p:nvPr/>
        </p:nvSpPr>
        <p:spPr bwMode="auto">
          <a:xfrm>
            <a:off x="495300" y="1633538"/>
            <a:ext cx="80772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Before discussing the network layer in the Internet today, let’s briefly discuss the network-layer services that, in general, are expected from a network-layer protocol. Figure 18.1 shows the communication between Alice and Bob at the network layer. This is the same scenario we used in Chapters 3 and 9 to show the communication at the physical and the data-link layers, respectively.</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F7A7E1A8-CBE4-428F-8046-9DCAD343FB63}" type="slidenum">
              <a:rPr lang="en-US" altLang="en-US" sz="1200" i="0" smtClean="0">
                <a:latin typeface="Arial" panose="020B0604020202020204" pitchFamily="34" charset="0"/>
              </a:rPr>
              <a:pPr/>
              <a:t>50</a:t>
            </a:fld>
            <a:endParaRPr lang="en-US" altLang="en-US" sz="1200" i="0">
              <a:latin typeface="Arial" panose="020B0604020202020204" pitchFamily="34" charset="0"/>
            </a:endParaRPr>
          </a:p>
        </p:txBody>
      </p:sp>
      <p:sp>
        <p:nvSpPr>
          <p:cNvPr id="8294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18.23:  </a:t>
            </a:r>
            <a:r>
              <a:rPr lang="en-US" altLang="en-US" sz="2000">
                <a:latin typeface="Times-BoldItalic"/>
              </a:rPr>
              <a:t>Solution to Example 4.5</a:t>
            </a:r>
          </a:p>
        </p:txBody>
      </p:sp>
      <p:pic>
        <p:nvPicPr>
          <p:cNvPr id="501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946150"/>
            <a:ext cx="879792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581400"/>
            <a:ext cx="4213225"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8325" y="3581400"/>
            <a:ext cx="1311275"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a:grpSpLocks/>
          </p:cNvGrpSpPr>
          <p:nvPr/>
        </p:nvGrpSpPr>
        <p:grpSpPr bwMode="auto">
          <a:xfrm>
            <a:off x="3870325" y="3581400"/>
            <a:ext cx="2401888" cy="1347788"/>
            <a:chOff x="3869818" y="3581400"/>
            <a:chExt cx="2402543" cy="1348452"/>
          </a:xfrm>
        </p:grpSpPr>
        <p:pic>
          <p:nvPicPr>
            <p:cNvPr id="829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8090" y="3581400"/>
              <a:ext cx="1824271" cy="101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7"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69818" y="4699548"/>
              <a:ext cx="1311782" cy="23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
          <p:cNvGrpSpPr>
            <a:grpSpLocks/>
          </p:cNvGrpSpPr>
          <p:nvPr/>
        </p:nvGrpSpPr>
        <p:grpSpPr bwMode="auto">
          <a:xfrm>
            <a:off x="5867400" y="3581400"/>
            <a:ext cx="1212850" cy="1347788"/>
            <a:chOff x="5867400" y="3581400"/>
            <a:chExt cx="1212618" cy="1348452"/>
          </a:xfrm>
        </p:grpSpPr>
        <p:pic>
          <p:nvPicPr>
            <p:cNvPr id="8295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5301" y="3581400"/>
              <a:ext cx="479577" cy="103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5"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7400" y="4699548"/>
              <a:ext cx="1212618" cy="23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0189"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3650" y="5105400"/>
            <a:ext cx="112395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0"/>
          <p:cNvSpPr txBox="1">
            <a:spLocks noChangeArrowheads="1"/>
          </p:cNvSpPr>
          <p:nvPr/>
        </p:nvSpPr>
        <p:spPr bwMode="auto">
          <a:xfrm>
            <a:off x="76200" y="696913"/>
            <a:ext cx="88392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a:latin typeface="Times New Roman" panose="02020603050405020304" pitchFamily="18" charset="0"/>
                <a:cs typeface="Times New Roman" panose="02020603050405020304" pitchFamily="18" charset="0"/>
              </a:rPr>
              <a:t>Figure 18.24 shows how four small blocks of addresses are assigned to four organizations by an ISP. The ISP combines these four blocks into one single block and advertises the larger block to the rest of the world. Any packet destined for this larger block should be sent to this ISP. It is the responsibility of the ISP to forward the packet to the appropriate organization. This is similar to routing we can find in a postal network. All packages coming from outside a country are sent first to the capital and then distributed to the corresponding destination.</a:t>
            </a:r>
          </a:p>
        </p:txBody>
      </p:sp>
      <p:grpSp>
        <p:nvGrpSpPr>
          <p:cNvPr id="84995" name="Group 23"/>
          <p:cNvGrpSpPr>
            <a:grpSpLocks/>
          </p:cNvGrpSpPr>
          <p:nvPr/>
        </p:nvGrpSpPr>
        <p:grpSpPr bwMode="auto">
          <a:xfrm>
            <a:off x="0" y="0"/>
            <a:ext cx="9144000" cy="609600"/>
            <a:chOff x="0" y="2448"/>
            <a:chExt cx="5760" cy="384"/>
          </a:xfrm>
        </p:grpSpPr>
        <p:sp>
          <p:nvSpPr>
            <p:cNvPr id="84997"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18.6</a:t>
              </a:r>
            </a:p>
          </p:txBody>
        </p:sp>
      </p:grpSp>
      <p:sp>
        <p:nvSpPr>
          <p:cNvPr id="84996"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3E3D028A-6284-44A0-902F-D42EB49527CC}" type="slidenum">
              <a:rPr lang="en-US" altLang="en-US" sz="1200" i="0">
                <a:latin typeface="Arial" panose="020B0604020202020204" pitchFamily="34" charset="0"/>
              </a:rPr>
              <a:pPr eaLnBrk="1" hangingPunct="1"/>
              <a:t>51</a:t>
            </a:fld>
            <a:endParaRPr lang="en-US" altLang="en-US" sz="1200" i="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523FD7B-14F0-41EE-9CAE-C8317524D537}" type="slidenum">
              <a:rPr lang="en-US" altLang="en-US" sz="1200" i="0" smtClean="0">
                <a:latin typeface="Arial" panose="020B0604020202020204" pitchFamily="34" charset="0"/>
              </a:rPr>
              <a:pPr/>
              <a:t>52</a:t>
            </a:fld>
            <a:endParaRPr lang="en-US" altLang="en-US" sz="1200" i="0">
              <a:latin typeface="Arial" panose="020B0604020202020204" pitchFamily="34" charset="0"/>
            </a:endParaRPr>
          </a:p>
        </p:txBody>
      </p:sp>
      <p:sp>
        <p:nvSpPr>
          <p:cNvPr id="8704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18.24: </a:t>
            </a:r>
            <a:r>
              <a:rPr lang="en-US" altLang="en-US" sz="2000">
                <a:latin typeface="Times-BoldItalic"/>
              </a:rPr>
              <a:t>Example of address aggregation</a:t>
            </a:r>
          </a:p>
        </p:txBody>
      </p:sp>
      <p:pic>
        <p:nvPicPr>
          <p:cNvPr id="512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2362200"/>
            <a:ext cx="17780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488" y="3400425"/>
            <a:ext cx="2271712"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8388" y="1828800"/>
            <a:ext cx="1839912"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1401763"/>
            <a:ext cx="4427538"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E845ACB6-3D37-4858-8B63-9883AA173200}" type="slidenum">
              <a:rPr lang="en-US" altLang="en-US" sz="1200" i="0" smtClean="0">
                <a:latin typeface="Arial" panose="020B0604020202020204" pitchFamily="34" charset="0"/>
              </a:rPr>
              <a:pPr/>
              <a:t>53</a:t>
            </a:fld>
            <a:endParaRPr lang="en-US" altLang="en-US" sz="1200" i="0">
              <a:latin typeface="Arial" panose="020B0604020202020204" pitchFamily="34" charset="0"/>
            </a:endParaRPr>
          </a:p>
        </p:txBody>
      </p:sp>
      <p:sp>
        <p:nvSpPr>
          <p:cNvPr id="8909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909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29400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18.4.4   DHCP</a:t>
            </a:r>
          </a:p>
        </p:txBody>
      </p:sp>
      <p:sp>
        <p:nvSpPr>
          <p:cNvPr id="89099" name="Rectangle 10"/>
          <p:cNvSpPr>
            <a:spLocks noChangeArrowheads="1"/>
          </p:cNvSpPr>
          <p:nvPr/>
        </p:nvSpPr>
        <p:spPr bwMode="auto">
          <a:xfrm>
            <a:off x="381000" y="1293813"/>
            <a:ext cx="7924800" cy="393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After a block of addresses are assigned to an organization, the network administration can manually assign addresses to the individual hosts or routers. However, address assignment in an organization can be done automatically using the Dynamic Host Configuration Protocol (DHCP). DHCP is an application-layer program, using the client-server paradigm, that actually helps TCP/IP at the network layer.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8E967F74-DEBC-4D45-9542-04D757611C41}" type="slidenum">
              <a:rPr lang="en-US" altLang="en-US" sz="1200" i="0" smtClean="0">
                <a:latin typeface="Arial" panose="020B0604020202020204" pitchFamily="34" charset="0"/>
              </a:rPr>
              <a:pPr/>
              <a:t>54</a:t>
            </a:fld>
            <a:endParaRPr lang="en-US" altLang="en-US" sz="1200" i="0">
              <a:latin typeface="Arial" panose="020B0604020202020204" pitchFamily="34" charset="0"/>
            </a:endParaRPr>
          </a:p>
        </p:txBody>
      </p:sp>
      <p:sp>
        <p:nvSpPr>
          <p:cNvPr id="9113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18.25:  </a:t>
            </a:r>
            <a:r>
              <a:rPr lang="en-US" altLang="en-US" sz="2000">
                <a:latin typeface="Times-BoldItalic"/>
              </a:rPr>
              <a:t> DHCP message format</a:t>
            </a:r>
          </a:p>
        </p:txBody>
      </p:sp>
      <p:pic>
        <p:nvPicPr>
          <p:cNvPr id="522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177925"/>
            <a:ext cx="3760788" cy="491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363" y="2330450"/>
            <a:ext cx="4821237"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D74CEEA4-FEF6-4756-A161-22820C299432}" type="slidenum">
              <a:rPr lang="en-US" altLang="en-US" sz="1200" i="0" smtClean="0">
                <a:latin typeface="Arial" panose="020B0604020202020204" pitchFamily="34" charset="0"/>
              </a:rPr>
              <a:pPr/>
              <a:t>55</a:t>
            </a:fld>
            <a:endParaRPr lang="en-US" altLang="en-US" sz="1200" i="0">
              <a:latin typeface="Arial" panose="020B0604020202020204" pitchFamily="34" charset="0"/>
            </a:endParaRPr>
          </a:p>
        </p:txBody>
      </p:sp>
      <p:sp>
        <p:nvSpPr>
          <p:cNvPr id="9318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18.26: </a:t>
            </a:r>
            <a:r>
              <a:rPr lang="en-US" altLang="en-US" sz="2000">
                <a:latin typeface="Times-BoldItalic"/>
              </a:rPr>
              <a:t>Option format</a:t>
            </a:r>
          </a:p>
        </p:txBody>
      </p:sp>
      <p:pic>
        <p:nvPicPr>
          <p:cNvPr id="532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300" y="3505200"/>
            <a:ext cx="42703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a:grpSpLocks/>
          </p:cNvGrpSpPr>
          <p:nvPr/>
        </p:nvGrpSpPr>
        <p:grpSpPr bwMode="auto">
          <a:xfrm>
            <a:off x="1905000" y="1385888"/>
            <a:ext cx="5756275" cy="2424112"/>
            <a:chOff x="1905000" y="1386514"/>
            <a:chExt cx="5756442" cy="2423486"/>
          </a:xfrm>
        </p:grpSpPr>
        <p:pic>
          <p:nvPicPr>
            <p:cNvPr id="9319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1386514"/>
              <a:ext cx="5756442" cy="143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8999" y="2819400"/>
              <a:ext cx="546480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A3563CB9-3EB9-43FF-94D2-9B6482BB2514}" type="slidenum">
              <a:rPr lang="en-US" altLang="en-US" sz="1200" i="0" smtClean="0">
                <a:latin typeface="Arial" panose="020B0604020202020204" pitchFamily="34" charset="0"/>
              </a:rPr>
              <a:pPr/>
              <a:t>56</a:t>
            </a:fld>
            <a:endParaRPr lang="en-US" altLang="en-US" sz="1200" i="0">
              <a:latin typeface="Arial" panose="020B0604020202020204" pitchFamily="34" charset="0"/>
            </a:endParaRPr>
          </a:p>
        </p:txBody>
      </p:sp>
      <p:sp>
        <p:nvSpPr>
          <p:cNvPr id="9523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18.27: </a:t>
            </a:r>
            <a:r>
              <a:rPr lang="en-US" altLang="en-US" sz="2000">
                <a:latin typeface="Times-BoldItalic"/>
              </a:rPr>
              <a:t>Operation of DHCP</a:t>
            </a:r>
          </a:p>
        </p:txBody>
      </p:sp>
      <p:pic>
        <p:nvPicPr>
          <p:cNvPr id="542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913" y="711200"/>
            <a:ext cx="471487" cy="581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4188" y="609600"/>
            <a:ext cx="455612" cy="5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7950" y="1060450"/>
            <a:ext cx="1004888"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8063" y="1077913"/>
            <a:ext cx="2014537"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6"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0613" y="1447800"/>
            <a:ext cx="46640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7"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90613" y="2743200"/>
            <a:ext cx="467042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8" name="Picture 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90613" y="4038600"/>
            <a:ext cx="46482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9"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8863" y="5334000"/>
            <a:ext cx="467042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0"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31000" y="1604963"/>
            <a:ext cx="129540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91" name="Picture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58000" y="3560763"/>
            <a:ext cx="10414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92044E09-D536-42A0-AE7D-EA0AC0444CD7}" type="slidenum">
              <a:rPr lang="en-US" altLang="en-US" sz="1200" i="0" smtClean="0">
                <a:latin typeface="Arial" panose="020B0604020202020204" pitchFamily="34" charset="0"/>
              </a:rPr>
              <a:pPr/>
              <a:t>57</a:t>
            </a:fld>
            <a:endParaRPr lang="en-US" altLang="en-US" sz="1200" i="0">
              <a:latin typeface="Arial" panose="020B0604020202020204" pitchFamily="34" charset="0"/>
            </a:endParaRPr>
          </a:p>
        </p:txBody>
      </p:sp>
      <p:sp>
        <p:nvSpPr>
          <p:cNvPr id="9933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9933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2584450" cy="641350"/>
          </a:xfrm>
          <a:prstGeom prst="rect">
            <a:avLst/>
          </a:prstGeom>
          <a:noFill/>
          <a:ln>
            <a:noFill/>
          </a:ln>
          <a:extLst/>
        </p:spPr>
        <p:txBody>
          <a:bodyPr wrap="none">
            <a:spAutoFit/>
          </a:bodyPr>
          <a:lstStyle>
            <a:lvl1pPr>
              <a:defRPr sz="3200" b="1" i="1">
                <a:solidFill>
                  <a:schemeClr val="tx1"/>
                </a:solidFill>
                <a:latin typeface="Baby Kruffy" pitchFamily="2" charset="0"/>
              </a:defRPr>
            </a:lvl1pPr>
            <a:lvl2pPr marL="742950" indent="-285750">
              <a:defRPr sz="3200" b="1" i="1">
                <a:solidFill>
                  <a:schemeClr val="tx1"/>
                </a:solidFill>
                <a:latin typeface="Baby Kruffy" pitchFamily="2" charset="0"/>
              </a:defRPr>
            </a:lvl2pPr>
            <a:lvl3pPr marL="1143000" indent="-228600">
              <a:defRPr sz="3200" b="1" i="1">
                <a:solidFill>
                  <a:schemeClr val="tx1"/>
                </a:solidFill>
                <a:latin typeface="Baby Kruffy" pitchFamily="2" charset="0"/>
              </a:defRPr>
            </a:lvl3pPr>
            <a:lvl4pPr marL="1600200" indent="-228600">
              <a:defRPr sz="3200" b="1" i="1">
                <a:solidFill>
                  <a:schemeClr val="tx1"/>
                </a:solidFill>
                <a:latin typeface="Baby Kruffy" pitchFamily="2" charset="0"/>
              </a:defRPr>
            </a:lvl4pPr>
            <a:lvl5pPr marL="2057400" indent="-228600">
              <a:defRPr sz="3200" b="1" i="1">
                <a:solidFill>
                  <a:schemeClr val="tx1"/>
                </a:solidFill>
                <a:latin typeface="Baby Kruffy" pitchFamily="2" charset="0"/>
              </a:defRPr>
            </a:lvl5pPr>
            <a:lvl6pPr marL="2514600" indent="-228600" eaLnBrk="0" fontAlgn="base" hangingPunct="0">
              <a:spcBef>
                <a:spcPct val="0"/>
              </a:spcBef>
              <a:spcAft>
                <a:spcPct val="0"/>
              </a:spcAft>
              <a:defRPr sz="3200" b="1" i="1">
                <a:solidFill>
                  <a:schemeClr val="tx1"/>
                </a:solidFill>
                <a:latin typeface="Baby Kruffy" pitchFamily="2" charset="0"/>
              </a:defRPr>
            </a:lvl6pPr>
            <a:lvl7pPr marL="2971800" indent="-228600" eaLnBrk="0" fontAlgn="base" hangingPunct="0">
              <a:spcBef>
                <a:spcPct val="0"/>
              </a:spcBef>
              <a:spcAft>
                <a:spcPct val="0"/>
              </a:spcAft>
              <a:defRPr sz="3200" b="1" i="1">
                <a:solidFill>
                  <a:schemeClr val="tx1"/>
                </a:solidFill>
                <a:latin typeface="Baby Kruffy" pitchFamily="2" charset="0"/>
              </a:defRPr>
            </a:lvl7pPr>
            <a:lvl8pPr marL="3429000" indent="-228600" eaLnBrk="0" fontAlgn="base" hangingPunct="0">
              <a:spcBef>
                <a:spcPct val="0"/>
              </a:spcBef>
              <a:spcAft>
                <a:spcPct val="0"/>
              </a:spcAft>
              <a:defRPr sz="3200" b="1" i="1">
                <a:solidFill>
                  <a:schemeClr val="tx1"/>
                </a:solidFill>
                <a:latin typeface="Baby Kruffy" pitchFamily="2" charset="0"/>
              </a:defRPr>
            </a:lvl8pPr>
            <a:lvl9pPr marL="3886200" indent="-228600" eaLnBrk="0" fontAlgn="base" hangingPunct="0">
              <a:spcBef>
                <a:spcPct val="0"/>
              </a:spcBef>
              <a:spcAft>
                <a:spcPct val="0"/>
              </a:spcAft>
              <a:defRPr sz="3200" b="1" i="1">
                <a:solidFill>
                  <a:schemeClr val="tx1"/>
                </a:solidFill>
                <a:latin typeface="Baby Kruffy" pitchFamily="2" charset="0"/>
              </a:defRPr>
            </a:lvl9pPr>
          </a:lstStyle>
          <a:p>
            <a:pPr>
              <a:defRPr/>
            </a:pPr>
            <a:r>
              <a:rPr lang="en-US" sz="3600" dirty="0">
                <a:solidFill>
                  <a:schemeClr val="hlink"/>
                </a:solidFill>
                <a:effectLst>
                  <a:outerShdw blurRad="38100" dist="38100" dir="2700000" algn="tl">
                    <a:srgbClr val="000000">
                      <a:alpha val="43137"/>
                    </a:srgbClr>
                  </a:outerShdw>
                </a:effectLst>
                <a:latin typeface="Times New Roman" pitchFamily="18" charset="0"/>
              </a:rPr>
              <a:t>18.4.5   NAT</a:t>
            </a:r>
          </a:p>
        </p:txBody>
      </p:sp>
      <p:sp>
        <p:nvSpPr>
          <p:cNvPr id="99339" name="Rectangle 10"/>
          <p:cNvSpPr>
            <a:spLocks noChangeArrowheads="1"/>
          </p:cNvSpPr>
          <p:nvPr/>
        </p:nvSpPr>
        <p:spPr bwMode="auto">
          <a:xfrm>
            <a:off x="381000" y="1293813"/>
            <a:ext cx="7924800" cy="521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In most situations, only a portion of computers in a small network need access to the Internet simultaneously. A technology that can provide the mapping between the private and universal addresses, and at the same time support virtual private networks, which we discuss in Chapter 32, is Network Address Translation (NAT). The technology allows a site to use a set of private addresses for internal communication and a set of global Internet</a:t>
            </a:r>
          </a:p>
          <a:p>
            <a:pPr algn="just"/>
            <a:r>
              <a:rPr lang="en-US" altLang="en-US" sz="2800">
                <a:latin typeface="Times New Roman" panose="02020603050405020304" pitchFamily="18" charset="0"/>
              </a:rPr>
              <a:t>addresses (at least one) for communication with the rest of the world.</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94D393A-6CCA-4BA8-A552-0736759D76A2}" type="slidenum">
              <a:rPr lang="en-US" altLang="en-US" sz="1200" i="0" smtClean="0">
                <a:latin typeface="Arial" panose="020B0604020202020204" pitchFamily="34" charset="0"/>
              </a:rPr>
              <a:pPr/>
              <a:t>58</a:t>
            </a:fld>
            <a:endParaRPr lang="en-US" altLang="en-US" sz="1200" i="0">
              <a:latin typeface="Arial" panose="020B0604020202020204" pitchFamily="34" charset="0"/>
            </a:endParaRPr>
          </a:p>
        </p:txBody>
      </p:sp>
      <p:sp>
        <p:nvSpPr>
          <p:cNvPr id="101379"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18.29:  </a:t>
            </a:r>
            <a:r>
              <a:rPr lang="en-US" altLang="en-US" sz="2000">
                <a:latin typeface="Times-BoldItalic"/>
              </a:rPr>
              <a:t>NAT</a:t>
            </a:r>
          </a:p>
        </p:txBody>
      </p:sp>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2041525"/>
            <a:ext cx="752792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4"/>
          <p:cNvSpPr>
            <a:spLocks noChangeArrowheads="1"/>
          </p:cNvSpPr>
          <p:nvPr/>
        </p:nvSpPr>
        <p:spPr bwMode="auto">
          <a:xfrm>
            <a:off x="560388" y="133350"/>
            <a:ext cx="7558087"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18.30:  </a:t>
            </a:r>
            <a:r>
              <a:rPr lang="en-US" altLang="en-US" sz="2000">
                <a:latin typeface="Times-BoldItalic"/>
              </a:rPr>
              <a:t>Address translation</a:t>
            </a:r>
          </a:p>
        </p:txBody>
      </p:sp>
      <p:pic>
        <p:nvPicPr>
          <p:cNvPr id="573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25" y="2362200"/>
            <a:ext cx="8169275"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22638" y="2805113"/>
            <a:ext cx="1173162"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2300" y="2782888"/>
            <a:ext cx="11874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8300" y="3752850"/>
            <a:ext cx="17113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a:spLocks noChangeArrowheads="1"/>
          </p:cNvSpPr>
          <p:nvPr/>
        </p:nvSpPr>
        <p:spPr bwMode="auto">
          <a:xfrm>
            <a:off x="381000" y="2209800"/>
            <a:ext cx="4419600" cy="2971800"/>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pic>
        <p:nvPicPr>
          <p:cNvPr id="57355"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5113" y="3905250"/>
            <a:ext cx="17113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3"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E51746A-0FA3-47DB-9F08-DAA68F642071}" type="slidenum">
              <a:rPr lang="en-US" altLang="en-US" sz="1200" i="0">
                <a:latin typeface="Arial" panose="020B0604020202020204" pitchFamily="34" charset="0"/>
              </a:rPr>
              <a:pPr eaLnBrk="1" hangingPunct="1"/>
              <a:t>59</a:t>
            </a:fld>
            <a:endParaRPr lang="en-US" altLang="en-US" sz="1200" i="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E243CBD8-D176-4FE2-ACA5-27758F559C2E}" type="slidenum">
              <a:rPr lang="en-US" altLang="en-US" sz="1200" i="0" smtClean="0">
                <a:latin typeface="Arial" panose="020B0604020202020204" pitchFamily="34" charset="0"/>
              </a:rPr>
              <a:pPr/>
              <a:t>6</a:t>
            </a:fld>
            <a:endParaRPr lang="en-US" altLang="en-US" sz="1200" i="0">
              <a:latin typeface="Arial" panose="020B0604020202020204" pitchFamily="34" charset="0"/>
            </a:endParaRPr>
          </a:p>
        </p:txBody>
      </p:sp>
      <p:sp>
        <p:nvSpPr>
          <p:cNvPr id="15363"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18.1:  </a:t>
            </a:r>
            <a:r>
              <a:rPr lang="en-US" altLang="en-US" sz="2000">
                <a:latin typeface="Times-BoldItalic"/>
              </a:rPr>
              <a:t>Communication at the network layer</a:t>
            </a:r>
          </a:p>
        </p:txBody>
      </p:sp>
      <p:pic>
        <p:nvPicPr>
          <p:cNvPr id="1536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914400"/>
            <a:ext cx="5146675" cy="548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7988" y="1419225"/>
            <a:ext cx="213995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 y="4267200"/>
            <a:ext cx="2290763"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2E03E9CF-E22D-49EE-B0C5-A886D6CDECC7}" type="slidenum">
              <a:rPr lang="en-US" altLang="en-US" sz="1200" i="0" smtClean="0">
                <a:latin typeface="Arial" panose="020B0604020202020204" pitchFamily="34" charset="0"/>
              </a:rPr>
              <a:pPr/>
              <a:t>60</a:t>
            </a:fld>
            <a:endParaRPr lang="en-US" altLang="en-US" sz="1200" i="0">
              <a:latin typeface="Arial" panose="020B0604020202020204" pitchFamily="34" charset="0"/>
            </a:endParaRPr>
          </a:p>
        </p:txBody>
      </p:sp>
      <p:sp>
        <p:nvSpPr>
          <p:cNvPr id="10547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18.31: </a:t>
            </a:r>
            <a:r>
              <a:rPr lang="en-US" altLang="en-US" sz="2000">
                <a:latin typeface="Times-BoldItalic"/>
              </a:rPr>
              <a:t>Translation</a:t>
            </a:r>
          </a:p>
        </p:txBody>
      </p:sp>
      <p:pic>
        <p:nvPicPr>
          <p:cNvPr id="1054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88" y="968375"/>
            <a:ext cx="8482012"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4"/>
          <p:cNvSpPr>
            <a:spLocks noChangeArrowheads="1"/>
          </p:cNvSpPr>
          <p:nvPr/>
        </p:nvSpPr>
        <p:spPr bwMode="auto">
          <a:xfrm>
            <a:off x="838200" y="71438"/>
            <a:ext cx="8153400" cy="457200"/>
          </a:xfrm>
          <a:prstGeom prst="rect">
            <a:avLst/>
          </a:prstGeom>
          <a:solidFill>
            <a:sysClr val="window" lastClr="FFFFFF"/>
          </a:solidFill>
          <a:ln>
            <a:noFill/>
          </a:ln>
          <a:extLst/>
        </p:spPr>
        <p:txBody>
          <a:bodyPr>
            <a:spAutoFit/>
          </a:bodyPr>
          <a:lstStyle/>
          <a:p>
            <a:pPr fontAlgn="auto">
              <a:spcBef>
                <a:spcPts val="0"/>
              </a:spcBef>
              <a:spcAft>
                <a:spcPts val="0"/>
              </a:spcAft>
              <a:defRPr/>
            </a:pPr>
            <a:r>
              <a:rPr lang="en-US" sz="2400" i="0" kern="0" dirty="0">
                <a:solidFill>
                  <a:srgbClr val="FF0000"/>
                </a:solidFill>
                <a:latin typeface="Times-BoldItalic"/>
              </a:rPr>
              <a:t>Table 18.1</a:t>
            </a:r>
            <a:r>
              <a:rPr lang="en-US" sz="2000" b="0" i="0" kern="0" dirty="0">
                <a:solidFill>
                  <a:srgbClr val="FF0000"/>
                </a:solidFill>
                <a:latin typeface="Times-BoldItalic"/>
              </a:rPr>
              <a:t>:  </a:t>
            </a:r>
            <a:r>
              <a:rPr lang="en-US" sz="2000" i="0" kern="0" dirty="0">
                <a:solidFill>
                  <a:srgbClr val="002060"/>
                </a:solidFill>
                <a:latin typeface="Times-BoldItalic"/>
              </a:rPr>
              <a:t>Five-column translation table</a:t>
            </a:r>
          </a:p>
        </p:txBody>
      </p:sp>
      <p:grpSp>
        <p:nvGrpSpPr>
          <p:cNvPr id="107524" name="Group 2"/>
          <p:cNvGrpSpPr>
            <a:grpSpLocks/>
          </p:cNvGrpSpPr>
          <p:nvPr/>
        </p:nvGrpSpPr>
        <p:grpSpPr bwMode="auto">
          <a:xfrm>
            <a:off x="395288" y="1752600"/>
            <a:ext cx="8596312" cy="2168525"/>
            <a:chOff x="245679" y="2667000"/>
            <a:chExt cx="8597319" cy="2167851"/>
          </a:xfrm>
        </p:grpSpPr>
        <p:pic>
          <p:nvPicPr>
            <p:cNvPr id="1075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679" y="2667000"/>
              <a:ext cx="8597319" cy="216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7" name="Rectangle 1"/>
            <p:cNvSpPr>
              <a:spLocks noChangeArrowheads="1"/>
            </p:cNvSpPr>
            <p:nvPr/>
          </p:nvSpPr>
          <p:spPr bwMode="auto">
            <a:xfrm>
              <a:off x="346841" y="2743200"/>
              <a:ext cx="8339959" cy="2015451"/>
            </a:xfrm>
            <a:prstGeom prst="rect">
              <a:avLst/>
            </a:prstGeom>
            <a:noFill/>
            <a:ln w="10160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10752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F2A79A13-61AF-405C-8227-0BC568501E38}" type="slidenum">
              <a:rPr lang="en-US" altLang="en-US" sz="1200" i="0">
                <a:latin typeface="Arial" panose="020B0604020202020204" pitchFamily="34" charset="0"/>
              </a:rPr>
              <a:pPr eaLnBrk="1" hangingPunct="1"/>
              <a:t>61</a:t>
            </a:fld>
            <a:endParaRPr lang="en-US" altLang="en-US" sz="1200" i="0">
              <a:latin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551E3F35-A76E-4298-89C8-7189AF5EEBAA}" type="slidenum">
              <a:rPr lang="en-US" altLang="en-US" sz="1200" i="0" smtClean="0">
                <a:latin typeface="Arial" panose="020B0604020202020204" pitchFamily="34" charset="0"/>
              </a:rPr>
              <a:pPr/>
              <a:t>62</a:t>
            </a:fld>
            <a:endParaRPr lang="en-US" altLang="en-US" sz="1200" i="0">
              <a:latin typeface="Arial" panose="020B0604020202020204" pitchFamily="34" charset="0"/>
            </a:endParaRPr>
          </a:p>
        </p:txBody>
      </p:sp>
      <p:sp>
        <p:nvSpPr>
          <p:cNvPr id="911362" name="Rectangle 2"/>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US" i="0" dirty="0">
              <a:effectLst>
                <a:outerShdw blurRad="38100" dist="38100" dir="2700000" algn="tl">
                  <a:srgbClr val="FFFFFF"/>
                </a:outerShdw>
              </a:effectLst>
              <a:latin typeface="Times New Roman" pitchFamily="18" charset="0"/>
            </a:endParaRPr>
          </a:p>
        </p:txBody>
      </p:sp>
      <p:sp>
        <p:nvSpPr>
          <p:cNvPr id="911363" name="Text Box 3"/>
          <p:cNvSpPr txBox="1">
            <a:spLocks noChangeArrowheads="1"/>
          </p:cNvSpPr>
          <p:nvPr/>
        </p:nvSpPr>
        <p:spPr bwMode="auto">
          <a:xfrm>
            <a:off x="228600" y="406400"/>
            <a:ext cx="7340600" cy="1066800"/>
          </a:xfrm>
          <a:prstGeom prst="rect">
            <a:avLst/>
          </a:prstGeom>
          <a:noFill/>
          <a:ln w="9525">
            <a:noFill/>
            <a:miter lim="800000"/>
            <a:headEnd/>
            <a:tailEnd/>
          </a:ln>
          <a:effectLst/>
        </p:spPr>
        <p:txBody>
          <a:bodyPr wrap="none">
            <a:spAutoFit/>
          </a:bodyPr>
          <a:lstStyle/>
          <a:p>
            <a:pPr marL="0" lvl="2">
              <a:defRPr/>
            </a:pPr>
            <a:r>
              <a:rPr lang="en-US" i="0" dirty="0">
                <a:effectLst>
                  <a:outerShdw blurRad="38100" dist="38100" dir="2700000" algn="tl">
                    <a:srgbClr val="C0C0C0"/>
                  </a:outerShdw>
                </a:effectLst>
                <a:latin typeface="Times New Roman" pitchFamily="18" charset="0"/>
                <a:cs typeface="Times New Roman" pitchFamily="18" charset="0"/>
              </a:rPr>
              <a:t>18-5   FORWARDING OF IP PACKETS</a:t>
            </a:r>
          </a:p>
          <a:p>
            <a:pPr marL="0" lvl="2">
              <a:defRPr/>
            </a:pPr>
            <a:endParaRPr lang="en-US" i="0" dirty="0">
              <a:effectLst>
                <a:outerShdw blurRad="38100" dist="38100" dir="2700000" algn="tl">
                  <a:srgbClr val="C0C0C0"/>
                </a:outerShdw>
              </a:effectLst>
              <a:latin typeface="Times" pitchFamily="18" charset="0"/>
            </a:endParaRPr>
          </a:p>
        </p:txBody>
      </p:sp>
      <p:sp>
        <p:nvSpPr>
          <p:cNvPr id="109573"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sz="1800" i="0">
              <a:latin typeface="Times New Roman" panose="02020603050405020304" pitchFamily="18" charset="0"/>
            </a:endParaRPr>
          </a:p>
        </p:txBody>
      </p:sp>
      <p:sp>
        <p:nvSpPr>
          <p:cNvPr id="109574" name="Rectangle 8"/>
          <p:cNvSpPr>
            <a:spLocks noChangeArrowheads="1"/>
          </p:cNvSpPr>
          <p:nvPr/>
        </p:nvSpPr>
        <p:spPr bwMode="auto">
          <a:xfrm>
            <a:off x="381000" y="1658938"/>
            <a:ext cx="8077200"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a:latin typeface="Times-Roman"/>
              </a:rPr>
              <a:t>We discussed the concept of forwarding at the network layer earlier in this chapter. In this section, we extend the concept to include the role of IP addresses in forwarding. As we discussed before, forwarding means to place the packet in its route to its destination.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5546A31D-E1FB-44A6-A562-570F4A87007C}" type="slidenum">
              <a:rPr lang="en-US" altLang="en-US" sz="1200" i="0" smtClean="0">
                <a:latin typeface="Arial" panose="020B0604020202020204" pitchFamily="34" charset="0"/>
              </a:rPr>
              <a:pPr/>
              <a:t>63</a:t>
            </a:fld>
            <a:endParaRPr lang="en-US" altLang="en-US" sz="1200" i="0">
              <a:latin typeface="Arial" panose="020B0604020202020204" pitchFamily="34" charset="0"/>
            </a:endParaRPr>
          </a:p>
        </p:txBody>
      </p:sp>
      <p:sp>
        <p:nvSpPr>
          <p:cNvPr id="11366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18.32:  </a:t>
            </a:r>
            <a:r>
              <a:rPr lang="en-US" altLang="en-US" sz="2000">
                <a:latin typeface="Times-BoldItalic"/>
              </a:rPr>
              <a:t>Simplified forwarding module in classless address</a:t>
            </a:r>
          </a:p>
        </p:txBody>
      </p:sp>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2101850"/>
            <a:ext cx="8397875" cy="323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0"/>
          <p:cNvSpPr txBox="1">
            <a:spLocks noChangeArrowheads="1"/>
          </p:cNvSpPr>
          <p:nvPr/>
        </p:nvSpPr>
        <p:spPr bwMode="auto">
          <a:xfrm>
            <a:off x="28574" y="609600"/>
            <a:ext cx="7515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Make a forwarding table for router R1</a:t>
            </a:r>
          </a:p>
        </p:txBody>
      </p:sp>
      <p:grpSp>
        <p:nvGrpSpPr>
          <p:cNvPr id="115715" name="Group 23"/>
          <p:cNvGrpSpPr>
            <a:grpSpLocks/>
          </p:cNvGrpSpPr>
          <p:nvPr/>
        </p:nvGrpSpPr>
        <p:grpSpPr bwMode="auto">
          <a:xfrm>
            <a:off x="0" y="0"/>
            <a:ext cx="9144000" cy="609600"/>
            <a:chOff x="0" y="2448"/>
            <a:chExt cx="5760" cy="384"/>
          </a:xfrm>
        </p:grpSpPr>
        <p:sp>
          <p:nvSpPr>
            <p:cNvPr id="11572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18.7</a:t>
              </a:r>
            </a:p>
          </p:txBody>
        </p:sp>
      </p:grpSp>
      <p:grpSp>
        <p:nvGrpSpPr>
          <p:cNvPr id="2" name="Group 1"/>
          <p:cNvGrpSpPr>
            <a:grpSpLocks/>
          </p:cNvGrpSpPr>
          <p:nvPr/>
        </p:nvGrpSpPr>
        <p:grpSpPr bwMode="auto">
          <a:xfrm>
            <a:off x="1460930" y="5046754"/>
            <a:ext cx="4482670" cy="1735046"/>
            <a:chOff x="547851" y="3505200"/>
            <a:chExt cx="8089203" cy="2553695"/>
          </a:xfrm>
        </p:grpSpPr>
        <p:pic>
          <p:nvPicPr>
            <p:cNvPr id="1157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851" y="3505200"/>
              <a:ext cx="8089203" cy="255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21" name="Rectangle 10"/>
            <p:cNvSpPr>
              <a:spLocks noChangeArrowheads="1"/>
            </p:cNvSpPr>
            <p:nvPr/>
          </p:nvSpPr>
          <p:spPr bwMode="auto">
            <a:xfrm>
              <a:off x="651641" y="3505200"/>
              <a:ext cx="7806559" cy="2438400"/>
            </a:xfrm>
            <a:prstGeom prst="rect">
              <a:avLst/>
            </a:prstGeom>
            <a:noFill/>
            <a:ln w="101600" algn="ctr">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grpSp>
      <p:sp>
        <p:nvSpPr>
          <p:cNvPr id="115719"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AB3E6CC3-954B-4689-B010-AFBD5C286D40}" type="slidenum">
              <a:rPr lang="en-US" altLang="en-US" sz="1200" i="0">
                <a:latin typeface="Arial" panose="020B0604020202020204" pitchFamily="34" charset="0"/>
              </a:rPr>
              <a:pPr eaLnBrk="1" hangingPunct="1"/>
              <a:t>64</a:t>
            </a:fld>
            <a:endParaRPr lang="en-US" altLang="en-US" sz="1200" i="0">
              <a:latin typeface="Arial" panose="020B0604020202020204" pitchFamily="34" charset="0"/>
            </a:endParaRPr>
          </a:p>
        </p:txBody>
      </p:sp>
      <p:sp>
        <p:nvSpPr>
          <p:cNvPr id="12" name="Slide Number Placeholder 1"/>
          <p:cNvSpPr>
            <a:spLocks noGrp="1"/>
          </p:cNvSpPr>
          <p:nvPr>
            <p:ph type="sldNum" sz="quarter" idx="10"/>
          </p:nvPr>
        </p:nvSpPr>
        <p:spPr>
          <a:xfrm>
            <a:off x="3275012" y="7010583"/>
            <a:ext cx="1155667" cy="2262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0660744D-CB1D-4590-893C-D1FA7845F6F9}" type="slidenum">
              <a:rPr lang="en-US" altLang="en-US" sz="1200" i="0" smtClean="0">
                <a:latin typeface="Arial" panose="020B0604020202020204" pitchFamily="34" charset="0"/>
              </a:rPr>
              <a:pPr/>
              <a:t>64</a:t>
            </a:fld>
            <a:endParaRPr lang="en-US" altLang="en-US" sz="1200" i="0">
              <a:latin typeface="Arial" panose="020B0604020202020204" pitchFamily="34" charset="0"/>
            </a:endParaRPr>
          </a:p>
        </p:txBody>
      </p:sp>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6200" y="1067143"/>
            <a:ext cx="5184782" cy="388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0"/>
          <p:cNvSpPr txBox="1">
            <a:spLocks noChangeArrowheads="1"/>
          </p:cNvSpPr>
          <p:nvPr/>
        </p:nvSpPr>
        <p:spPr bwMode="auto">
          <a:xfrm>
            <a:off x="76200" y="696913"/>
            <a:ext cx="8839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Show the forwarding process if a packet arrives at R1 in Figure 18.33 with the destination address 180.70.65.140</a:t>
            </a:r>
          </a:p>
        </p:txBody>
      </p:sp>
      <p:grpSp>
        <p:nvGrpSpPr>
          <p:cNvPr id="121859" name="Group 23"/>
          <p:cNvGrpSpPr>
            <a:grpSpLocks/>
          </p:cNvGrpSpPr>
          <p:nvPr/>
        </p:nvGrpSpPr>
        <p:grpSpPr bwMode="auto">
          <a:xfrm>
            <a:off x="0" y="0"/>
            <a:ext cx="9144000" cy="609600"/>
            <a:chOff x="0" y="2448"/>
            <a:chExt cx="5760" cy="384"/>
          </a:xfrm>
        </p:grpSpPr>
        <p:sp>
          <p:nvSpPr>
            <p:cNvPr id="121862"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1866"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18.9</a:t>
              </a:r>
            </a:p>
          </p:txBody>
        </p:sp>
      </p:grpSp>
      <p:sp>
        <p:nvSpPr>
          <p:cNvPr id="8" name="Text Box 20"/>
          <p:cNvSpPr txBox="1">
            <a:spLocks noChangeArrowheads="1"/>
          </p:cNvSpPr>
          <p:nvPr/>
        </p:nvSpPr>
        <p:spPr bwMode="auto">
          <a:xfrm>
            <a:off x="76200" y="1905000"/>
            <a:ext cx="88392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i="0">
                <a:solidFill>
                  <a:srgbClr val="FF0000"/>
                </a:solidFill>
                <a:latin typeface="Times New Roman" panose="02020603050405020304" pitchFamily="18" charset="0"/>
                <a:cs typeface="Times New Roman" panose="02020603050405020304" pitchFamily="18" charset="0"/>
              </a:rPr>
              <a:t>Solution</a:t>
            </a:r>
          </a:p>
          <a:p>
            <a:pPr algn="just"/>
            <a:r>
              <a:rPr lang="en-US" altLang="en-US" sz="2800" b="0" i="0">
                <a:latin typeface="Times New Roman" panose="02020603050405020304" pitchFamily="18" charset="0"/>
                <a:cs typeface="Times New Roman" panose="02020603050405020304" pitchFamily="18" charset="0"/>
              </a:rPr>
              <a:t>The router performs the following steps:</a:t>
            </a:r>
          </a:p>
          <a:p>
            <a:pPr algn="just"/>
            <a:r>
              <a:rPr lang="en-US" altLang="en-US" sz="2800" i="0">
                <a:solidFill>
                  <a:srgbClr val="FF0000"/>
                </a:solidFill>
                <a:latin typeface="Times New Roman" panose="02020603050405020304" pitchFamily="18" charset="0"/>
                <a:cs typeface="Times New Roman" panose="02020603050405020304" pitchFamily="18" charset="0"/>
              </a:rPr>
              <a:t>18. </a:t>
            </a:r>
            <a:r>
              <a:rPr lang="en-US" altLang="en-US" sz="2800" b="0" i="0">
                <a:latin typeface="Times New Roman" panose="02020603050405020304" pitchFamily="18" charset="0"/>
                <a:cs typeface="Times New Roman" panose="02020603050405020304" pitchFamily="18" charset="0"/>
              </a:rPr>
              <a:t>The first mask (</a:t>
            </a:r>
            <a:r>
              <a:rPr lang="en-US" altLang="en-US" sz="2800" i="0">
                <a:solidFill>
                  <a:srgbClr val="FF0000"/>
                </a:solidFill>
                <a:latin typeface="Times New Roman" panose="02020603050405020304" pitchFamily="18" charset="0"/>
                <a:cs typeface="Times New Roman" panose="02020603050405020304" pitchFamily="18" charset="0"/>
              </a:rPr>
              <a:t>/26</a:t>
            </a:r>
            <a:r>
              <a:rPr lang="en-US" altLang="en-US" sz="2800" b="0" i="0">
                <a:latin typeface="Times New Roman" panose="02020603050405020304" pitchFamily="18" charset="0"/>
                <a:cs typeface="Times New Roman" panose="02020603050405020304" pitchFamily="18" charset="0"/>
              </a:rPr>
              <a:t>) is applied to the destination address.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The result is 180.70.65.128, which does not match the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corresponding network address.</a:t>
            </a:r>
          </a:p>
          <a:p>
            <a:pPr algn="just"/>
            <a:r>
              <a:rPr lang="en-US" altLang="en-US" sz="2800" i="0">
                <a:solidFill>
                  <a:srgbClr val="FF0000"/>
                </a:solidFill>
                <a:latin typeface="Times New Roman" panose="02020603050405020304" pitchFamily="18" charset="0"/>
                <a:cs typeface="Times New Roman" panose="02020603050405020304" pitchFamily="18" charset="0"/>
              </a:rPr>
              <a:t>2. </a:t>
            </a:r>
            <a:r>
              <a:rPr lang="en-US" altLang="en-US" sz="2800" b="0" i="0">
                <a:latin typeface="Times New Roman" panose="02020603050405020304" pitchFamily="18" charset="0"/>
                <a:cs typeface="Times New Roman" panose="02020603050405020304" pitchFamily="18" charset="0"/>
              </a:rPr>
              <a:t>The second mask (</a:t>
            </a:r>
            <a:r>
              <a:rPr lang="en-US" altLang="en-US" sz="2800" i="0">
                <a:solidFill>
                  <a:srgbClr val="FF0000"/>
                </a:solidFill>
                <a:latin typeface="Times New Roman" panose="02020603050405020304" pitchFamily="18" charset="0"/>
                <a:cs typeface="Times New Roman" panose="02020603050405020304" pitchFamily="18" charset="0"/>
              </a:rPr>
              <a:t>/25</a:t>
            </a:r>
            <a:r>
              <a:rPr lang="en-US" altLang="en-US" sz="2800" b="0" i="0">
                <a:latin typeface="Times New Roman" panose="02020603050405020304" pitchFamily="18" charset="0"/>
                <a:cs typeface="Times New Roman" panose="02020603050405020304" pitchFamily="18" charset="0"/>
              </a:rPr>
              <a:t>) is applied to the destination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address. The result is 180.70.65.128, which matches the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corresponding network address. The next-hop address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and the interface number m0 are extracted for </a:t>
            </a:r>
            <a:br>
              <a:rPr lang="en-US" altLang="en-US" sz="2800" b="0" i="0">
                <a:latin typeface="Times New Roman" panose="02020603050405020304" pitchFamily="18" charset="0"/>
                <a:cs typeface="Times New Roman" panose="02020603050405020304" pitchFamily="18" charset="0"/>
              </a:rPr>
            </a:br>
            <a:r>
              <a:rPr lang="en-US" altLang="en-US" sz="2800" b="0" i="0">
                <a:latin typeface="Times New Roman" panose="02020603050405020304" pitchFamily="18" charset="0"/>
                <a:cs typeface="Times New Roman" panose="02020603050405020304" pitchFamily="18" charset="0"/>
              </a:rPr>
              <a:t>      forwarding the packet (see Chapter 5).</a:t>
            </a:r>
          </a:p>
        </p:txBody>
      </p:sp>
      <p:sp>
        <p:nvSpPr>
          <p:cNvPr id="121861"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C9DF300B-5BDB-4B7C-83B9-F114DEFB21A1}" type="slidenum">
              <a:rPr lang="en-US" altLang="en-US" sz="1200" i="0">
                <a:latin typeface="Arial" panose="020B0604020202020204" pitchFamily="34" charset="0"/>
              </a:rPr>
              <a:pPr eaLnBrk="1" hangingPunct="1"/>
              <a:t>65</a:t>
            </a:fld>
            <a:endParaRPr lang="en-US" altLang="en-US" sz="1200" i="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6A5F2684-A449-4EF8-9BCC-09AC5CF2047D}" type="slidenum">
              <a:rPr lang="en-US" altLang="en-US" sz="1200" i="0" smtClean="0">
                <a:latin typeface="Arial" panose="020B0604020202020204" pitchFamily="34" charset="0"/>
              </a:rPr>
              <a:pPr/>
              <a:t>66</a:t>
            </a:fld>
            <a:endParaRPr lang="en-US" altLang="en-US" sz="1200" i="0">
              <a:latin typeface="Arial" panose="020B0604020202020204" pitchFamily="34" charset="0"/>
            </a:endParaRPr>
          </a:p>
        </p:txBody>
      </p:sp>
      <p:sp>
        <p:nvSpPr>
          <p:cNvPr id="1239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18.34: </a:t>
            </a:r>
            <a:r>
              <a:rPr lang="en-US" altLang="en-US" sz="2000">
                <a:latin typeface="Times-BoldItalic"/>
              </a:rPr>
              <a:t>Address aggregation</a:t>
            </a:r>
          </a:p>
        </p:txBody>
      </p:sp>
      <p:pic>
        <p:nvPicPr>
          <p:cNvPr id="624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975" y="1285875"/>
            <a:ext cx="6361113"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2763" y="4567238"/>
            <a:ext cx="3678237"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762000"/>
            <a:ext cx="3735388"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3429000"/>
            <a:ext cx="34163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0" y="2025650"/>
            <a:ext cx="36607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241EF84A-6179-4636-92F8-AD81EC0CF927}" type="slidenum">
              <a:rPr lang="en-US" altLang="en-US" sz="1200" i="0" smtClean="0">
                <a:latin typeface="Arial" panose="020B0604020202020204" pitchFamily="34" charset="0"/>
              </a:rPr>
              <a:pPr/>
              <a:t>67</a:t>
            </a:fld>
            <a:endParaRPr lang="en-US" altLang="en-US" sz="1200" i="0">
              <a:latin typeface="Arial" panose="020B0604020202020204" pitchFamily="34" charset="0"/>
            </a:endParaRPr>
          </a:p>
        </p:txBody>
      </p:sp>
      <p:sp>
        <p:nvSpPr>
          <p:cNvPr id="125955"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18.35: </a:t>
            </a:r>
            <a:r>
              <a:rPr lang="en-US" altLang="en-US" sz="2000">
                <a:latin typeface="Times-BoldItalic"/>
              </a:rPr>
              <a:t>Longest mask matching</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1371600"/>
            <a:ext cx="7708900" cy="381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953000"/>
            <a:ext cx="3795713"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1382713"/>
            <a:ext cx="3856038"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0"/>
          <p:cNvSpPr txBox="1">
            <a:spLocks noChangeArrowheads="1"/>
          </p:cNvSpPr>
          <p:nvPr/>
        </p:nvSpPr>
        <p:spPr bwMode="auto">
          <a:xfrm>
            <a:off x="76200" y="696913"/>
            <a:ext cx="88392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b="0" i="0" dirty="0">
                <a:latin typeface="Times New Roman" panose="02020603050405020304" pitchFamily="18" charset="0"/>
                <a:cs typeface="Times New Roman" panose="02020603050405020304" pitchFamily="18" charset="0"/>
              </a:rPr>
              <a:t>As an example of hierarchical routing, let us consider Figure 18.36. A regional ISP is granted 16,384 addresses 120.14.64.0/18. The regional ISP has decided to divide this block into 4 </a:t>
            </a:r>
            <a:r>
              <a:rPr lang="en-US" altLang="en-US" sz="2800" b="0" i="0" dirty="0" err="1">
                <a:latin typeface="Times New Roman" panose="02020603050405020304" pitchFamily="18" charset="0"/>
                <a:cs typeface="Times New Roman" panose="02020603050405020304" pitchFamily="18" charset="0"/>
              </a:rPr>
              <a:t>subblocks</a:t>
            </a:r>
            <a:r>
              <a:rPr lang="en-US" altLang="en-US" sz="2800" b="0" i="0" dirty="0">
                <a:latin typeface="Times New Roman" panose="02020603050405020304" pitchFamily="18" charset="0"/>
                <a:cs typeface="Times New Roman" panose="02020603050405020304" pitchFamily="18" charset="0"/>
              </a:rPr>
              <a:t>, each with 4096 addresses. Three of these </a:t>
            </a:r>
            <a:r>
              <a:rPr lang="en-US" altLang="en-US" sz="2800" b="0" i="0" dirty="0" err="1">
                <a:latin typeface="Times New Roman" panose="02020603050405020304" pitchFamily="18" charset="0"/>
                <a:cs typeface="Times New Roman" panose="02020603050405020304" pitchFamily="18" charset="0"/>
              </a:rPr>
              <a:t>subblocks</a:t>
            </a:r>
            <a:r>
              <a:rPr lang="en-US" altLang="en-US" sz="2800" b="0" i="0" dirty="0">
                <a:latin typeface="Times New Roman" panose="02020603050405020304" pitchFamily="18" charset="0"/>
                <a:cs typeface="Times New Roman" panose="02020603050405020304" pitchFamily="18" charset="0"/>
              </a:rPr>
              <a:t> are assigned to three local ISPs, the second </a:t>
            </a:r>
            <a:r>
              <a:rPr lang="en-US" altLang="en-US" sz="2800" b="0" i="0" dirty="0" err="1">
                <a:latin typeface="Times New Roman" panose="02020603050405020304" pitchFamily="18" charset="0"/>
                <a:cs typeface="Times New Roman" panose="02020603050405020304" pitchFamily="18" charset="0"/>
              </a:rPr>
              <a:t>subblock</a:t>
            </a:r>
            <a:r>
              <a:rPr lang="en-US" altLang="en-US" sz="2800" b="0" i="0" dirty="0">
                <a:latin typeface="Times New Roman" panose="02020603050405020304" pitchFamily="18" charset="0"/>
                <a:cs typeface="Times New Roman" panose="02020603050405020304" pitchFamily="18" charset="0"/>
              </a:rPr>
              <a:t> is reserved for future use. Local ISP1 needs to divide its block of addresses into 8 small ISPs each having 512 addresses.</a:t>
            </a:r>
          </a:p>
        </p:txBody>
      </p:sp>
      <p:grpSp>
        <p:nvGrpSpPr>
          <p:cNvPr id="128003" name="Group 23"/>
          <p:cNvGrpSpPr>
            <a:grpSpLocks/>
          </p:cNvGrpSpPr>
          <p:nvPr/>
        </p:nvGrpSpPr>
        <p:grpSpPr bwMode="auto">
          <a:xfrm>
            <a:off x="0" y="0"/>
            <a:ext cx="9144000" cy="609600"/>
            <a:chOff x="0" y="2448"/>
            <a:chExt cx="5760" cy="384"/>
          </a:xfrm>
        </p:grpSpPr>
        <p:sp>
          <p:nvSpPr>
            <p:cNvPr id="128006" name="Rectangle 22"/>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en-US" altLang="en-US"/>
            </a:p>
          </p:txBody>
        </p:sp>
        <p:sp>
          <p:nvSpPr>
            <p:cNvPr id="630799" name="Text Box 15"/>
            <p:cNvSpPr txBox="1">
              <a:spLocks noChangeArrowheads="1"/>
            </p:cNvSpPr>
            <p:nvPr/>
          </p:nvSpPr>
          <p:spPr bwMode="auto">
            <a:xfrm>
              <a:off x="0" y="2448"/>
              <a:ext cx="2029" cy="371"/>
            </a:xfrm>
            <a:prstGeom prst="rect">
              <a:avLst/>
            </a:prstGeom>
            <a:solidFill>
              <a:srgbClr val="2CB843"/>
            </a:solidFill>
            <a:ln w="9525">
              <a:solidFill>
                <a:srgbClr val="00CC00"/>
              </a:solidFill>
              <a:miter lim="800000"/>
              <a:headEnd/>
              <a:tailEnd/>
            </a:ln>
            <a:effectLst/>
            <a:extLst/>
          </p:spPr>
          <p:txBody>
            <a:bodyPr wrap="none">
              <a:spAutoFit/>
            </a:bodyPr>
            <a:lstStyle/>
            <a:p>
              <a:pPr>
                <a:defRPr/>
              </a:pPr>
              <a:r>
                <a:rPr lang="en-US" dirty="0">
                  <a:solidFill>
                    <a:schemeClr val="bg1"/>
                  </a:solidFill>
                  <a:latin typeface="+mj-lt"/>
                  <a:ea typeface="Adobe Gothic Std B" pitchFamily="34" charset="-128"/>
                </a:rPr>
                <a:t>Example 18.10</a:t>
              </a:r>
            </a:p>
          </p:txBody>
        </p:sp>
      </p:grpSp>
      <p:sp>
        <p:nvSpPr>
          <p:cNvPr id="128005" name="Slide Number Placeholder 1"/>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en-US" sz="1200" i="0">
                <a:latin typeface="Arial" panose="020B0604020202020204" pitchFamily="34" charset="0"/>
              </a:rPr>
              <a:t>18.</a:t>
            </a:r>
            <a:fld id="{7D1315FB-E88D-4F19-A1AD-9215BCE48E90}" type="slidenum">
              <a:rPr lang="en-US" altLang="en-US" sz="1200" i="0">
                <a:latin typeface="Arial" panose="020B0604020202020204" pitchFamily="34" charset="0"/>
              </a:rPr>
              <a:pPr eaLnBrk="1" hangingPunct="1"/>
              <a:t>68</a:t>
            </a:fld>
            <a:endParaRPr lang="en-US" altLang="en-US" sz="1200" i="0">
              <a:latin typeface="Arial" panose="020B060402020202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B513F5C3-8CDE-4750-A63C-E2F7775DECDC}" type="slidenum">
              <a:rPr lang="en-US" altLang="en-US" sz="1200" i="0" smtClean="0">
                <a:latin typeface="Arial" panose="020B0604020202020204" pitchFamily="34" charset="0"/>
              </a:rPr>
              <a:pPr/>
              <a:t>69</a:t>
            </a:fld>
            <a:endParaRPr lang="en-US" altLang="en-US" sz="1200" i="0">
              <a:latin typeface="Arial" panose="020B0604020202020204" pitchFamily="34" charset="0"/>
            </a:endParaRPr>
          </a:p>
        </p:txBody>
      </p:sp>
      <p:sp>
        <p:nvSpPr>
          <p:cNvPr id="130051"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18.35:  </a:t>
            </a:r>
            <a:r>
              <a:rPr lang="en-US" altLang="en-US" sz="2000">
                <a:latin typeface="Times-BoldItalic"/>
              </a:rPr>
              <a:t> Hierarchical routing with ISPs</a:t>
            </a:r>
          </a:p>
        </p:txBody>
      </p:sp>
      <p:pic>
        <p:nvPicPr>
          <p:cNvPr id="6554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371600"/>
            <a:ext cx="8355013" cy="460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E3BFC9A7-4DD9-4824-B9B5-79B16C6DAB7D}" type="slidenum">
              <a:rPr lang="en-US" altLang="en-US" sz="1200" i="0" smtClean="0">
                <a:latin typeface="Arial" panose="020B0604020202020204" pitchFamily="34" charset="0"/>
              </a:rPr>
              <a:pPr/>
              <a:t>7</a:t>
            </a:fld>
            <a:endParaRPr lang="en-US" altLang="en-US" sz="1200" i="0">
              <a:latin typeface="Arial" panose="020B0604020202020204" pitchFamily="34" charset="0"/>
            </a:endParaRPr>
          </a:p>
        </p:txBody>
      </p:sp>
      <p:sp>
        <p:nvSpPr>
          <p:cNvPr id="17411"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2"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3"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4"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5"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6"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7417"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39687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a:solidFill>
                  <a:schemeClr val="hlink"/>
                </a:solidFill>
                <a:effectLst>
                  <a:outerShdw blurRad="38100" dist="38100" dir="2700000" algn="tl">
                    <a:srgbClr val="C0C0C0"/>
                  </a:outerShdw>
                </a:effectLst>
                <a:latin typeface="Times New Roman" panose="02020603050405020304" pitchFamily="18" charset="0"/>
              </a:rPr>
              <a:t>18.18.1  Packetizing</a:t>
            </a:r>
          </a:p>
        </p:txBody>
      </p:sp>
      <p:sp>
        <p:nvSpPr>
          <p:cNvPr id="17419" name="Rectangle 10"/>
          <p:cNvSpPr>
            <a:spLocks noChangeArrowheads="1"/>
          </p:cNvSpPr>
          <p:nvPr/>
        </p:nvSpPr>
        <p:spPr bwMode="auto">
          <a:xfrm>
            <a:off x="381000" y="1293813"/>
            <a:ext cx="7924800" cy="4832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The first duty of the network layer is definitely packetizing: encapsulating the payload in a network-layer packet at the source and decapsulating the payload from the network-layer packet at the destination. In other words, one duty of the network layer is to carry a payload from the source to the destination without changing it or using it. The network layer is doing the service of a carrier such as the postal office, which is responsible for delivery of packages from a sender to a receiver without changing or using the contents.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Text Box 20">
            <a:extLst>
              <a:ext uri="{FF2B5EF4-FFF2-40B4-BE49-F238E27FC236}">
                <a16:creationId xmlns:a16="http://schemas.microsoft.com/office/drawing/2014/main" id="{3EBDD6CA-61FF-49E7-BCB8-788B9FC2FAA7}"/>
              </a:ext>
            </a:extLst>
          </p:cNvPr>
          <p:cNvSpPr txBox="1">
            <a:spLocks noChangeArrowheads="1"/>
          </p:cNvSpPr>
          <p:nvPr/>
        </p:nvSpPr>
        <p:spPr bwMode="auto">
          <a:xfrm>
            <a:off x="457200" y="1066800"/>
            <a:ext cx="84582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sz="2800" b="0" i="0" dirty="0">
                <a:latin typeface="Times New Roman" panose="02020603050405020304" pitchFamily="18" charset="0"/>
                <a:cs typeface="Times New Roman" panose="02020603050405020304" pitchFamily="18" charset="0"/>
              </a:rPr>
              <a:t>An ISP is granted the block 16.12.64.0/20. The ISP needs to allocate addresses for 8 organizations, each with 256 addresses.</a:t>
            </a:r>
          </a:p>
          <a:p>
            <a:pPr marL="1028700" lvl="1" indent="-571500">
              <a:buFont typeface="+mj-lt"/>
              <a:buAutoNum type="romanLcPeriod"/>
            </a:pPr>
            <a:r>
              <a:rPr lang="en-US" sz="2800" b="0" i="0" dirty="0">
                <a:latin typeface="Times New Roman" panose="02020603050405020304" pitchFamily="18" charset="0"/>
                <a:cs typeface="Times New Roman" panose="02020603050405020304" pitchFamily="18" charset="0"/>
              </a:rPr>
              <a:t>Find the number and range of addresses in the ISP block.</a:t>
            </a:r>
          </a:p>
          <a:p>
            <a:pPr marL="1028700" lvl="1" indent="-571500">
              <a:buFont typeface="+mj-lt"/>
              <a:buAutoNum type="romanLcPeriod"/>
            </a:pPr>
            <a:r>
              <a:rPr lang="en-US" sz="2800" b="0" i="0" dirty="0">
                <a:latin typeface="Times New Roman" panose="02020603050405020304" pitchFamily="18" charset="0"/>
                <a:cs typeface="Times New Roman" panose="02020603050405020304" pitchFamily="18" charset="0"/>
              </a:rPr>
              <a:t>Find the range of addresses for each organization and the range of unallocated</a:t>
            </a:r>
            <a:br>
              <a:rPr lang="en-US" sz="2800" b="0" i="0" dirty="0">
                <a:latin typeface="Times New Roman" panose="02020603050405020304" pitchFamily="18" charset="0"/>
                <a:cs typeface="Times New Roman" panose="02020603050405020304" pitchFamily="18" charset="0"/>
              </a:rPr>
            </a:br>
            <a:r>
              <a:rPr lang="en-US" sz="2800" b="0" i="0" dirty="0">
                <a:latin typeface="Times New Roman" panose="02020603050405020304" pitchFamily="18" charset="0"/>
                <a:cs typeface="Times New Roman" panose="02020603050405020304" pitchFamily="18" charset="0"/>
              </a:rPr>
              <a:t>addresses.</a:t>
            </a:r>
          </a:p>
        </p:txBody>
      </p:sp>
      <p:grpSp>
        <p:nvGrpSpPr>
          <p:cNvPr id="160772" name="Group 23">
            <a:extLst>
              <a:ext uri="{FF2B5EF4-FFF2-40B4-BE49-F238E27FC236}">
                <a16:creationId xmlns:a16="http://schemas.microsoft.com/office/drawing/2014/main" id="{BDF6753A-39FA-4273-89E9-6BED200962A6}"/>
              </a:ext>
            </a:extLst>
          </p:cNvPr>
          <p:cNvGrpSpPr>
            <a:grpSpLocks/>
          </p:cNvGrpSpPr>
          <p:nvPr/>
        </p:nvGrpSpPr>
        <p:grpSpPr bwMode="auto">
          <a:xfrm>
            <a:off x="0" y="0"/>
            <a:ext cx="9144000" cy="609600"/>
            <a:chOff x="0" y="2448"/>
            <a:chExt cx="5760" cy="384"/>
          </a:xfrm>
        </p:grpSpPr>
        <p:sp>
          <p:nvSpPr>
            <p:cNvPr id="160774" name="Rectangle 22">
              <a:extLst>
                <a:ext uri="{FF2B5EF4-FFF2-40B4-BE49-F238E27FC236}">
                  <a16:creationId xmlns:a16="http://schemas.microsoft.com/office/drawing/2014/main" id="{651B3BF0-63CF-4BC1-BE3B-822F41F81FDB}"/>
                </a:ext>
              </a:extLst>
            </p:cNvPr>
            <p:cNvSpPr>
              <a:spLocks noChangeArrowheads="1"/>
            </p:cNvSpPr>
            <p:nvPr/>
          </p:nvSpPr>
          <p:spPr bwMode="auto">
            <a:xfrm>
              <a:off x="0" y="2448"/>
              <a:ext cx="5760" cy="384"/>
            </a:xfrm>
            <a:prstGeom prst="rect">
              <a:avLst/>
            </a:prstGeom>
            <a:solidFill>
              <a:srgbClr val="2CB843"/>
            </a:solidFill>
            <a:ln w="9525">
              <a:solidFill>
                <a:srgbClr val="00CC00"/>
              </a:solidFill>
              <a:miter lim="800000"/>
              <a:headEnd/>
              <a:tailEnd/>
            </a:ln>
          </p:spPr>
          <p:txBody>
            <a:bodyPr wrap="none" anchor="ct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endParaRPr lang="ar-SA" altLang="ar-SA"/>
            </a:p>
          </p:txBody>
        </p:sp>
        <p:sp>
          <p:nvSpPr>
            <p:cNvPr id="630799" name="Text Box 15">
              <a:extLst>
                <a:ext uri="{FF2B5EF4-FFF2-40B4-BE49-F238E27FC236}">
                  <a16:creationId xmlns:a16="http://schemas.microsoft.com/office/drawing/2014/main" id="{29438001-5A64-490B-B295-D9FD7BBA6F2B}"/>
                </a:ext>
              </a:extLst>
            </p:cNvPr>
            <p:cNvSpPr txBox="1">
              <a:spLocks noChangeArrowheads="1"/>
            </p:cNvSpPr>
            <p:nvPr/>
          </p:nvSpPr>
          <p:spPr bwMode="auto">
            <a:xfrm>
              <a:off x="0" y="2448"/>
              <a:ext cx="891" cy="368"/>
            </a:xfrm>
            <a:prstGeom prst="rect">
              <a:avLst/>
            </a:prstGeom>
            <a:solidFill>
              <a:srgbClr val="2CB843"/>
            </a:solidFill>
            <a:ln w="9525">
              <a:solidFill>
                <a:srgbClr val="00CC00"/>
              </a:solidFill>
              <a:miter lim="800000"/>
              <a:headEnd/>
              <a:tailEnd/>
            </a:ln>
            <a:effectLst/>
            <a:extLst/>
          </p:spPr>
          <p:txBody>
            <a:bodyPr wrap="none">
              <a:spAutoFit/>
            </a:bodyPr>
            <a:lstStyle/>
            <a:p>
              <a:pPr eaLnBrk="0" hangingPunct="0">
                <a:defRPr/>
              </a:pPr>
              <a:r>
                <a:rPr lang="en-US" dirty="0">
                  <a:solidFill>
                    <a:schemeClr val="bg1"/>
                  </a:solidFill>
                  <a:latin typeface="+mj-lt"/>
                  <a:ea typeface="Adobe Gothic Std B" pitchFamily="34" charset="-128"/>
                </a:rPr>
                <a:t>P18-1</a:t>
              </a:r>
            </a:p>
          </p:txBody>
        </p:sp>
      </p:grpSp>
      <p:sp>
        <p:nvSpPr>
          <p:cNvPr id="160777" name="Slide Number Placeholder 1">
            <a:extLst>
              <a:ext uri="{FF2B5EF4-FFF2-40B4-BE49-F238E27FC236}">
                <a16:creationId xmlns:a16="http://schemas.microsoft.com/office/drawing/2014/main" id="{8A3A8A1F-2BF3-4C96-A881-63E4A0EAAE2B}"/>
              </a:ext>
            </a:extLst>
          </p:cNvPr>
          <p:cNvSpPr txBox="1">
            <a:spLocks noGrp="1"/>
          </p:cNvSpPr>
          <p:nvPr/>
        </p:nvSpPr>
        <p:spPr bwMode="auto">
          <a:xfrm>
            <a:off x="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eaLnBrk="1" hangingPunct="1"/>
            <a:r>
              <a:rPr lang="en-US" altLang="ar-SA" sz="1200" i="0">
                <a:latin typeface="Arial" panose="020B0604020202020204" pitchFamily="34" charset="0"/>
              </a:rPr>
              <a:t>18.</a:t>
            </a:r>
            <a:fld id="{D13AA0A3-4DB4-496D-8C93-28C0E1FF44A9}" type="slidenum">
              <a:rPr lang="en-US" altLang="ar-SA" sz="1200" i="0">
                <a:latin typeface="Arial" panose="020B0604020202020204" pitchFamily="34" charset="0"/>
              </a:rPr>
              <a:pPr eaLnBrk="1" hangingPunct="1"/>
              <a:t>70</a:t>
            </a:fld>
            <a:endParaRPr lang="en-US" altLang="ar-SA" sz="1200" i="0">
              <a:latin typeface="Arial" panose="020B0604020202020204" pitchFamily="34" charset="0"/>
            </a:endParaRPr>
          </a:p>
        </p:txBody>
      </p:sp>
    </p:spTree>
    <p:extLst>
      <p:ext uri="{BB962C8B-B14F-4D97-AF65-F5344CB8AC3E}">
        <p14:creationId xmlns:p14="http://schemas.microsoft.com/office/powerpoint/2010/main" val="4182599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E6E27113-9AFD-47E0-92E7-72FCE7B5142C}" type="slidenum">
              <a:rPr lang="en-US" altLang="en-US" sz="1200" i="0" smtClean="0">
                <a:latin typeface="Arial" panose="020B0604020202020204" pitchFamily="34" charset="0"/>
              </a:rPr>
              <a:pPr/>
              <a:t>8</a:t>
            </a:fld>
            <a:endParaRPr lang="en-US" altLang="en-US" sz="1200" i="0">
              <a:latin typeface="Arial" panose="020B0604020202020204" pitchFamily="34" charset="0"/>
            </a:endParaRPr>
          </a:p>
        </p:txBody>
      </p:sp>
      <p:sp>
        <p:nvSpPr>
          <p:cNvPr id="19459" name="Rectangle 2"/>
          <p:cNvSpPr>
            <a:spLocks noChangeArrowheads="1"/>
          </p:cNvSpPr>
          <p:nvPr/>
        </p:nvSpPr>
        <p:spPr bwMode="ltGray">
          <a:xfrm>
            <a:off x="366713" y="1079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0"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1" name="Rectangle 4"/>
          <p:cNvSpPr>
            <a:spLocks noChangeArrowheads="1"/>
          </p:cNvSpPr>
          <p:nvPr/>
        </p:nvSpPr>
        <p:spPr bwMode="ltGray">
          <a:xfrm>
            <a:off x="490538" y="5302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2"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3"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19465"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ctr" eaLnBrk="1" hangingPunct="1"/>
            <a:endParaRPr kumimoji="1" lang="en-US" altLang="en-US" sz="2400" b="0" i="0">
              <a:latin typeface="Tahoma" panose="020B0604030504040204" pitchFamily="34" charset="0"/>
            </a:endParaRPr>
          </a:p>
        </p:txBody>
      </p:sp>
      <p:sp>
        <p:nvSpPr>
          <p:cNvPr id="8202" name="Text Box 9"/>
          <p:cNvSpPr txBox="1">
            <a:spLocks noChangeArrowheads="1"/>
          </p:cNvSpPr>
          <p:nvPr/>
        </p:nvSpPr>
        <p:spPr bwMode="auto">
          <a:xfrm>
            <a:off x="1106488" y="0"/>
            <a:ext cx="6623050" cy="641350"/>
          </a:xfrm>
          <a:prstGeom prst="rect">
            <a:avLst/>
          </a:prstGeom>
          <a:noFill/>
          <a:ln>
            <a:noFill/>
          </a:ln>
          <a:extLst/>
        </p:spPr>
        <p:txBody>
          <a:bodyPr wrap="none">
            <a:spAutoFit/>
          </a:bodyPr>
          <a:lstStyle>
            <a:lvl1pPr eaLnBrk="0" hangingPunct="0">
              <a:defRPr sz="3200" b="1" i="1">
                <a:solidFill>
                  <a:schemeClr val="tx1"/>
                </a:solidFill>
                <a:latin typeface="Baby Kruffy"/>
              </a:defRPr>
            </a:lvl1pPr>
            <a:lvl2pPr marL="742950" indent="-285750" eaLnBrk="0" hangingPunct="0">
              <a:defRPr sz="3200" b="1" i="1">
                <a:solidFill>
                  <a:schemeClr val="tx1"/>
                </a:solidFill>
                <a:latin typeface="Baby Kruffy"/>
              </a:defRPr>
            </a:lvl2pPr>
            <a:lvl3pPr marL="1143000" indent="-228600" eaLnBrk="0" hangingPunct="0">
              <a:defRPr sz="3200" b="1" i="1">
                <a:solidFill>
                  <a:schemeClr val="tx1"/>
                </a:solidFill>
                <a:latin typeface="Baby Kruffy"/>
              </a:defRPr>
            </a:lvl3pPr>
            <a:lvl4pPr marL="1600200" indent="-228600" eaLnBrk="0" hangingPunct="0">
              <a:defRPr sz="3200" b="1" i="1">
                <a:solidFill>
                  <a:schemeClr val="tx1"/>
                </a:solidFill>
                <a:latin typeface="Baby Kruffy"/>
              </a:defRPr>
            </a:lvl4pPr>
            <a:lvl5pPr marL="2057400" indent="-228600" eaLnBrk="0" hangingPunct="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defRPr/>
            </a:pPr>
            <a:r>
              <a:rPr lang="en-US" altLang="en-US" sz="3600">
                <a:solidFill>
                  <a:schemeClr val="hlink"/>
                </a:solidFill>
                <a:effectLst>
                  <a:outerShdw blurRad="38100" dist="38100" dir="2700000" algn="tl">
                    <a:srgbClr val="C0C0C0"/>
                  </a:outerShdw>
                </a:effectLst>
                <a:latin typeface="Times New Roman" panose="02020603050405020304" pitchFamily="18" charset="0"/>
              </a:rPr>
              <a:t>18.18.2   Routing and Forwarding</a:t>
            </a:r>
          </a:p>
        </p:txBody>
      </p:sp>
      <p:sp>
        <p:nvSpPr>
          <p:cNvPr id="19467" name="Rectangle 10"/>
          <p:cNvSpPr>
            <a:spLocks noChangeArrowheads="1"/>
          </p:cNvSpPr>
          <p:nvPr/>
        </p:nvSpPr>
        <p:spPr bwMode="auto">
          <a:xfrm>
            <a:off x="381000" y="1293813"/>
            <a:ext cx="7924800" cy="1384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pPr algn="just"/>
            <a:r>
              <a:rPr lang="en-US" altLang="en-US" sz="2800">
                <a:latin typeface="Times New Roman" panose="02020603050405020304" pitchFamily="18" charset="0"/>
              </a:rPr>
              <a:t>Other duties of the network layer, which are as important as the first, are routing and forwarding, which are directly related to each other.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1200" i="0">
                <a:latin typeface="Arial" panose="020B0604020202020204" pitchFamily="34" charset="0"/>
              </a:rPr>
              <a:t>18.</a:t>
            </a:r>
            <a:fld id="{77B6BC0C-942D-496D-A48B-7406FC0A9CA7}" type="slidenum">
              <a:rPr lang="en-US" altLang="en-US" sz="1200" i="0" smtClean="0">
                <a:latin typeface="Arial" panose="020B0604020202020204" pitchFamily="34" charset="0"/>
              </a:rPr>
              <a:pPr/>
              <a:t>9</a:t>
            </a:fld>
            <a:endParaRPr lang="en-US" altLang="en-US" sz="1200" i="0">
              <a:latin typeface="Arial" panose="020B0604020202020204" pitchFamily="34" charset="0"/>
            </a:endParaRPr>
          </a:p>
        </p:txBody>
      </p:sp>
      <p:sp>
        <p:nvSpPr>
          <p:cNvPr id="21507" name="Rectangle 14"/>
          <p:cNvSpPr>
            <a:spLocks noChangeArrowheads="1"/>
          </p:cNvSpPr>
          <p:nvPr/>
        </p:nvSpPr>
        <p:spPr bwMode="auto">
          <a:xfrm>
            <a:off x="152400" y="133350"/>
            <a:ext cx="8153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b="1" i="1">
                <a:solidFill>
                  <a:schemeClr val="tx1"/>
                </a:solidFill>
                <a:latin typeface="Baby Kruffy"/>
              </a:defRPr>
            </a:lvl1pPr>
            <a:lvl2pPr marL="742950" indent="-285750">
              <a:defRPr sz="3200" b="1" i="1">
                <a:solidFill>
                  <a:schemeClr val="tx1"/>
                </a:solidFill>
                <a:latin typeface="Baby Kruffy"/>
              </a:defRPr>
            </a:lvl2pPr>
            <a:lvl3pPr marL="1143000" indent="-228600">
              <a:defRPr sz="3200" b="1" i="1">
                <a:solidFill>
                  <a:schemeClr val="tx1"/>
                </a:solidFill>
                <a:latin typeface="Baby Kruffy"/>
              </a:defRPr>
            </a:lvl3pPr>
            <a:lvl4pPr marL="1600200" indent="-228600">
              <a:defRPr sz="3200" b="1" i="1">
                <a:solidFill>
                  <a:schemeClr val="tx1"/>
                </a:solidFill>
                <a:latin typeface="Baby Kruffy"/>
              </a:defRPr>
            </a:lvl4pPr>
            <a:lvl5pPr marL="2057400" indent="-228600">
              <a:defRPr sz="3200" b="1" i="1">
                <a:solidFill>
                  <a:schemeClr val="tx1"/>
                </a:solidFill>
                <a:latin typeface="Baby Kruffy"/>
              </a:defRPr>
            </a:lvl5pPr>
            <a:lvl6pPr marL="2514600" indent="-228600" eaLnBrk="0" fontAlgn="base" hangingPunct="0">
              <a:spcBef>
                <a:spcPct val="0"/>
              </a:spcBef>
              <a:spcAft>
                <a:spcPct val="0"/>
              </a:spcAft>
              <a:defRPr sz="3200" b="1" i="1">
                <a:solidFill>
                  <a:schemeClr val="tx1"/>
                </a:solidFill>
                <a:latin typeface="Baby Kruffy"/>
              </a:defRPr>
            </a:lvl6pPr>
            <a:lvl7pPr marL="2971800" indent="-228600" eaLnBrk="0" fontAlgn="base" hangingPunct="0">
              <a:spcBef>
                <a:spcPct val="0"/>
              </a:spcBef>
              <a:spcAft>
                <a:spcPct val="0"/>
              </a:spcAft>
              <a:defRPr sz="3200" b="1" i="1">
                <a:solidFill>
                  <a:schemeClr val="tx1"/>
                </a:solidFill>
                <a:latin typeface="Baby Kruffy"/>
              </a:defRPr>
            </a:lvl7pPr>
            <a:lvl8pPr marL="3429000" indent="-228600" eaLnBrk="0" fontAlgn="base" hangingPunct="0">
              <a:spcBef>
                <a:spcPct val="0"/>
              </a:spcBef>
              <a:spcAft>
                <a:spcPct val="0"/>
              </a:spcAft>
              <a:defRPr sz="3200" b="1" i="1">
                <a:solidFill>
                  <a:schemeClr val="tx1"/>
                </a:solidFill>
                <a:latin typeface="Baby Kruffy"/>
              </a:defRPr>
            </a:lvl8pPr>
            <a:lvl9pPr marL="3886200" indent="-228600" eaLnBrk="0" fontAlgn="base" hangingPunct="0">
              <a:spcBef>
                <a:spcPct val="0"/>
              </a:spcBef>
              <a:spcAft>
                <a:spcPct val="0"/>
              </a:spcAft>
              <a:defRPr sz="3200" b="1" i="1">
                <a:solidFill>
                  <a:schemeClr val="tx1"/>
                </a:solidFill>
                <a:latin typeface="Baby Kruffy"/>
              </a:defRPr>
            </a:lvl9pPr>
          </a:lstStyle>
          <a:p>
            <a:r>
              <a:rPr lang="en-US" altLang="en-US" sz="2000">
                <a:solidFill>
                  <a:srgbClr val="FF0000"/>
                </a:solidFill>
                <a:latin typeface="Times-BoldItalic"/>
              </a:rPr>
              <a:t>Figure 18.2:  </a:t>
            </a:r>
            <a:r>
              <a:rPr lang="en-US" altLang="en-US" sz="2000">
                <a:latin typeface="Times-BoldItalic"/>
              </a:rPr>
              <a:t>Forwarding process</a:t>
            </a:r>
          </a:p>
        </p:txBody>
      </p:sp>
      <p:pic>
        <p:nvPicPr>
          <p:cNvPr id="2150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075" y="4044950"/>
            <a:ext cx="637222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75" y="1219200"/>
            <a:ext cx="2865438"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743200"/>
            <a:ext cx="2835275"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9538" y="2743200"/>
            <a:ext cx="2903537"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1" u="none" strike="noStrike" cap="none" normalizeH="0" baseline="0" smtClean="0">
            <a:ln>
              <a:noFill/>
            </a:ln>
            <a:solidFill>
              <a:schemeClr val="tx1"/>
            </a:solidFill>
            <a:effectLst/>
            <a:latin typeface="Baby Kruffy" pitchFamily="2"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31974</TotalTime>
  <Words>3218</Words>
  <Application>Microsoft Office PowerPoint</Application>
  <PresentationFormat>On-screen Show (4:3)</PresentationFormat>
  <Paragraphs>279</Paragraphs>
  <Slides>70</Slides>
  <Notes>70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70</vt:i4>
      </vt:variant>
    </vt:vector>
  </HeadingPairs>
  <TitlesOfParts>
    <vt:vector size="85" baseType="lpstr">
      <vt:lpstr>Adobe Arabic</vt:lpstr>
      <vt:lpstr>Adobe Fangsong Std R</vt:lpstr>
      <vt:lpstr>Adobe Gothic Std B</vt:lpstr>
      <vt:lpstr>Arial</vt:lpstr>
      <vt:lpstr>Baby Kruffy</vt:lpstr>
      <vt:lpstr>Cambria Math</vt:lpstr>
      <vt:lpstr>McGrawHill-Italic</vt:lpstr>
      <vt:lpstr>Palatino</vt:lpstr>
      <vt:lpstr>Tahoma</vt:lpstr>
      <vt:lpstr>Times</vt:lpstr>
      <vt:lpstr>Times New Roman</vt:lpstr>
      <vt:lpstr>Times-BoldItalic</vt:lpstr>
      <vt:lpstr>Times-Roman</vt:lpstr>
      <vt:lpstr>Wingdings</vt:lpstr>
      <vt:lpstr>Blends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Farag Ahmed Mohammad Azzedin</cp:lastModifiedBy>
  <cp:revision>635</cp:revision>
  <dcterms:created xsi:type="dcterms:W3CDTF">2000-01-15T04:50:39Z</dcterms:created>
  <dcterms:modified xsi:type="dcterms:W3CDTF">2018-03-18T06:51:41Z</dcterms:modified>
</cp:coreProperties>
</file>